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7"/>
  </p:notesMasterIdLst>
  <p:handoutMasterIdLst>
    <p:handoutMasterId r:id="rId108"/>
  </p:handoutMasterIdLst>
  <p:sldIdLst>
    <p:sldId id="919" r:id="rId2"/>
    <p:sldId id="375" r:id="rId3"/>
    <p:sldId id="568" r:id="rId4"/>
    <p:sldId id="811" r:id="rId5"/>
    <p:sldId id="812" r:id="rId6"/>
    <p:sldId id="813" r:id="rId7"/>
    <p:sldId id="516" r:id="rId8"/>
    <p:sldId id="517" r:id="rId9"/>
    <p:sldId id="519" r:id="rId10"/>
    <p:sldId id="520" r:id="rId11"/>
    <p:sldId id="521" r:id="rId12"/>
    <p:sldId id="524" r:id="rId13"/>
    <p:sldId id="525" r:id="rId14"/>
    <p:sldId id="526" r:id="rId15"/>
    <p:sldId id="851" r:id="rId16"/>
    <p:sldId id="531" r:id="rId17"/>
    <p:sldId id="532" r:id="rId18"/>
    <p:sldId id="814" r:id="rId19"/>
    <p:sldId id="815" r:id="rId20"/>
    <p:sldId id="533" r:id="rId21"/>
    <p:sldId id="816" r:id="rId22"/>
    <p:sldId id="817" r:id="rId23"/>
    <p:sldId id="535" r:id="rId24"/>
    <p:sldId id="536" r:id="rId25"/>
    <p:sldId id="537" r:id="rId26"/>
    <p:sldId id="818" r:id="rId27"/>
    <p:sldId id="819" r:id="rId28"/>
    <p:sldId id="543" r:id="rId29"/>
    <p:sldId id="545" r:id="rId30"/>
    <p:sldId id="820" r:id="rId31"/>
    <p:sldId id="546" r:id="rId32"/>
    <p:sldId id="821" r:id="rId33"/>
    <p:sldId id="822" r:id="rId34"/>
    <p:sldId id="823" r:id="rId35"/>
    <p:sldId id="824" r:id="rId36"/>
    <p:sldId id="547" r:id="rId37"/>
    <p:sldId id="825" r:id="rId38"/>
    <p:sldId id="826" r:id="rId39"/>
    <p:sldId id="827" r:id="rId40"/>
    <p:sldId id="828" r:id="rId41"/>
    <p:sldId id="829" r:id="rId42"/>
    <p:sldId id="830" r:id="rId43"/>
    <p:sldId id="832" r:id="rId44"/>
    <p:sldId id="833" r:id="rId45"/>
    <p:sldId id="836" r:id="rId46"/>
    <p:sldId id="831" r:id="rId47"/>
    <p:sldId id="837" r:id="rId48"/>
    <p:sldId id="553" r:id="rId49"/>
    <p:sldId id="838" r:id="rId50"/>
    <p:sldId id="839" r:id="rId51"/>
    <p:sldId id="556" r:id="rId52"/>
    <p:sldId id="840" r:id="rId53"/>
    <p:sldId id="890" r:id="rId54"/>
    <p:sldId id="841" r:id="rId55"/>
    <p:sldId id="558" r:id="rId56"/>
    <p:sldId id="559" r:id="rId57"/>
    <p:sldId id="842" r:id="rId58"/>
    <p:sldId id="843" r:id="rId59"/>
    <p:sldId id="844" r:id="rId60"/>
    <p:sldId id="561" r:id="rId61"/>
    <p:sldId id="845" r:id="rId62"/>
    <p:sldId id="562" r:id="rId63"/>
    <p:sldId id="846" r:id="rId64"/>
    <p:sldId id="847" r:id="rId65"/>
    <p:sldId id="848" r:id="rId66"/>
    <p:sldId id="849" r:id="rId67"/>
    <p:sldId id="563" r:id="rId68"/>
    <p:sldId id="891" r:id="rId69"/>
    <p:sldId id="918" r:id="rId70"/>
    <p:sldId id="893" r:id="rId71"/>
    <p:sldId id="852" r:id="rId72"/>
    <p:sldId id="573" r:id="rId73"/>
    <p:sldId id="855" r:id="rId74"/>
    <p:sldId id="856" r:id="rId75"/>
    <p:sldId id="857" r:id="rId76"/>
    <p:sldId id="858" r:id="rId77"/>
    <p:sldId id="581" r:id="rId78"/>
    <p:sldId id="582" r:id="rId79"/>
    <p:sldId id="867" r:id="rId80"/>
    <p:sldId id="585" r:id="rId81"/>
    <p:sldId id="586" r:id="rId82"/>
    <p:sldId id="587" r:id="rId83"/>
    <p:sldId id="589" r:id="rId84"/>
    <p:sldId id="868" r:id="rId85"/>
    <p:sldId id="590" r:id="rId86"/>
    <p:sldId id="592" r:id="rId87"/>
    <p:sldId id="593" r:id="rId88"/>
    <p:sldId id="594" r:id="rId89"/>
    <p:sldId id="595" r:id="rId90"/>
    <p:sldId id="597" r:id="rId91"/>
    <p:sldId id="600" r:id="rId92"/>
    <p:sldId id="870" r:id="rId93"/>
    <p:sldId id="871" r:id="rId94"/>
    <p:sldId id="872" r:id="rId95"/>
    <p:sldId id="873" r:id="rId96"/>
    <p:sldId id="874" r:id="rId97"/>
    <p:sldId id="915" r:id="rId98"/>
    <p:sldId id="860" r:id="rId99"/>
    <p:sldId id="862" r:id="rId100"/>
    <p:sldId id="466" r:id="rId101"/>
    <p:sldId id="530" r:id="rId102"/>
    <p:sldId id="913" r:id="rId103"/>
    <p:sldId id="455" r:id="rId104"/>
    <p:sldId id="914" r:id="rId105"/>
    <p:sldId id="892" r:id="rId10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2">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 lastIdx="1" clrIdx="0"/>
  <p:cmAuthor id="2" name="boliang" initials="b" lastIdx="2" clrIdx="0"/>
  <p:cmAuthor id="3" name="Microsoft.com" initials="M" lastIdx="1" clrIdx="0"/>
  <p:cmAuthor id="4"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9BB"/>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81955" autoAdjust="0"/>
  </p:normalViewPr>
  <p:slideViewPr>
    <p:cSldViewPr snapToGrid="0">
      <p:cViewPr varScale="1">
        <p:scale>
          <a:sx n="55" d="100"/>
          <a:sy n="55" d="100"/>
        </p:scale>
        <p:origin x="1144" y="36"/>
      </p:cViewPr>
      <p:guideLst>
        <p:guide orient="horz" pos="2252"/>
        <p:guide pos="384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commentAuthors" Target="commentAuthor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t>2021/4/19</a:t>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t>‹#›</a:t>
            </a:fld>
            <a:endParaRPr lang="zh-CN" altLang="en-US">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t>2021/4/19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73</a:t>
            </a:fld>
            <a:endParaRPr lang="zh-CN" altLang="en-US"/>
          </a:p>
        </p:txBody>
      </p:sp>
    </p:spTree>
    <p:extLst>
      <p:ext uri="{BB962C8B-B14F-4D97-AF65-F5344CB8AC3E}">
        <p14:creationId xmlns:p14="http://schemas.microsoft.com/office/powerpoint/2010/main" val="142263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74</a:t>
            </a:fld>
            <a:endParaRPr lang="zh-CN" altLang="en-US"/>
          </a:p>
        </p:txBody>
      </p:sp>
    </p:spTree>
    <p:extLst>
      <p:ext uri="{BB962C8B-B14F-4D97-AF65-F5344CB8AC3E}">
        <p14:creationId xmlns:p14="http://schemas.microsoft.com/office/powerpoint/2010/main" val="6096423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75</a:t>
            </a:fld>
            <a:endParaRPr lang="zh-CN" altLang="en-US"/>
          </a:p>
        </p:txBody>
      </p:sp>
    </p:spTree>
    <p:extLst>
      <p:ext uri="{BB962C8B-B14F-4D97-AF65-F5344CB8AC3E}">
        <p14:creationId xmlns:p14="http://schemas.microsoft.com/office/powerpoint/2010/main" val="36504244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76</a:t>
            </a:fld>
            <a:endParaRPr lang="zh-CN" altLang="en-US"/>
          </a:p>
        </p:txBody>
      </p:sp>
    </p:spTree>
    <p:extLst>
      <p:ext uri="{BB962C8B-B14F-4D97-AF65-F5344CB8AC3E}">
        <p14:creationId xmlns:p14="http://schemas.microsoft.com/office/powerpoint/2010/main" val="37050084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用形状误差来补偿尺寸误差</a:t>
            </a:r>
          </a:p>
        </p:txBody>
      </p:sp>
      <p:sp>
        <p:nvSpPr>
          <p:cNvPr id="4" name="灯片编号占位符 3"/>
          <p:cNvSpPr>
            <a:spLocks noGrp="1"/>
          </p:cNvSpPr>
          <p:nvPr>
            <p:ph type="sldNum" sz="quarter" idx="10"/>
          </p:nvPr>
        </p:nvSpPr>
        <p:spPr/>
        <p:txBody>
          <a:bodyPr/>
          <a:lstStyle/>
          <a:p>
            <a:fld id="{A47B88F7-E4BC-4B54-8A1A-6CB50BCBAFF3}" type="slidenum">
              <a:rPr lang="zh-CN" altLang="en-US" smtClean="0"/>
              <a:t>82</a:t>
            </a:fld>
            <a:endParaRPr lang="zh-CN" altLang="en-US"/>
          </a:p>
        </p:txBody>
      </p:sp>
    </p:spTree>
    <p:extLst>
      <p:ext uri="{BB962C8B-B14F-4D97-AF65-F5344CB8AC3E}">
        <p14:creationId xmlns:p14="http://schemas.microsoft.com/office/powerpoint/2010/main" val="32869153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用形状误差来补偿尺寸误差</a:t>
            </a:r>
          </a:p>
        </p:txBody>
      </p:sp>
      <p:sp>
        <p:nvSpPr>
          <p:cNvPr id="4" name="灯片编号占位符 3"/>
          <p:cNvSpPr>
            <a:spLocks noGrp="1"/>
          </p:cNvSpPr>
          <p:nvPr>
            <p:ph type="sldNum" sz="quarter" idx="10"/>
          </p:nvPr>
        </p:nvSpPr>
        <p:spPr/>
        <p:txBody>
          <a:bodyPr/>
          <a:lstStyle/>
          <a:p>
            <a:fld id="{A47B88F7-E4BC-4B54-8A1A-6CB50BCBAFF3}" type="slidenum">
              <a:rPr lang="zh-CN" altLang="en-US" smtClean="0"/>
              <a:t>84</a:t>
            </a:fld>
            <a:endParaRPr lang="zh-CN" altLang="en-US"/>
          </a:p>
        </p:txBody>
      </p:sp>
    </p:spTree>
    <p:extLst>
      <p:ext uri="{BB962C8B-B14F-4D97-AF65-F5344CB8AC3E}">
        <p14:creationId xmlns:p14="http://schemas.microsoft.com/office/powerpoint/2010/main" val="14671451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实际要素处于最大实体状态，且其对应导出要素的几何误差等于图样上标注的几何公差时的综合极限状</a:t>
            </a:r>
          </a:p>
          <a:p>
            <a:r>
              <a:rPr lang="zh-CN" altLang="en-US" dirty="0"/>
              <a:t>态（图样上该几何公差的数值 </a:t>
            </a:r>
            <a:r>
              <a:rPr lang="en-US" altLang="zh-CN" dirty="0"/>
              <a:t>t </a:t>
            </a:r>
            <a:r>
              <a:rPr lang="zh-CN" altLang="en-US" dirty="0"/>
              <a:t>的后面标注了符号  </a:t>
            </a:r>
            <a:r>
              <a:rPr lang="en-US" altLang="zh-CN" dirty="0"/>
              <a:t>M </a:t>
            </a:r>
            <a:r>
              <a:rPr lang="zh-CN" altLang="en-US" dirty="0"/>
              <a:t>）</a:t>
            </a:r>
          </a:p>
        </p:txBody>
      </p:sp>
      <p:sp>
        <p:nvSpPr>
          <p:cNvPr id="4" name="灯片编号占位符 3"/>
          <p:cNvSpPr>
            <a:spLocks noGrp="1"/>
          </p:cNvSpPr>
          <p:nvPr>
            <p:ph type="sldNum" sz="quarter" idx="10"/>
          </p:nvPr>
        </p:nvSpPr>
        <p:spPr/>
        <p:txBody>
          <a:bodyPr/>
          <a:lstStyle/>
          <a:p>
            <a:fld id="{A47B88F7-E4BC-4B54-8A1A-6CB50BCBAFF3}" type="slidenum">
              <a:rPr lang="zh-CN" altLang="en-US" smtClean="0"/>
              <a:t>85</a:t>
            </a:fld>
            <a:endParaRPr lang="zh-CN" altLang="en-US"/>
          </a:p>
        </p:txBody>
      </p:sp>
    </p:spTree>
    <p:extLst>
      <p:ext uri="{BB962C8B-B14F-4D97-AF65-F5344CB8AC3E}">
        <p14:creationId xmlns:p14="http://schemas.microsoft.com/office/powerpoint/2010/main" val="30972880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92</a:t>
            </a:fld>
            <a:endParaRPr lang="zh-CN" altLang="en-US"/>
          </a:p>
        </p:txBody>
      </p:sp>
    </p:spTree>
    <p:extLst>
      <p:ext uri="{BB962C8B-B14F-4D97-AF65-F5344CB8AC3E}">
        <p14:creationId xmlns:p14="http://schemas.microsoft.com/office/powerpoint/2010/main" val="26605488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96</a:t>
            </a:fld>
            <a:endParaRPr lang="zh-CN" altLang="en-US"/>
          </a:p>
        </p:txBody>
      </p:sp>
    </p:spTree>
    <p:extLst>
      <p:ext uri="{BB962C8B-B14F-4D97-AF65-F5344CB8AC3E}">
        <p14:creationId xmlns:p14="http://schemas.microsoft.com/office/powerpoint/2010/main" val="38794172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105</a:t>
            </a:fld>
            <a:endParaRPr lang="zh-CN" altLang="en-US"/>
          </a:p>
        </p:txBody>
      </p:sp>
    </p:spTree>
    <p:extLst>
      <p:ext uri="{BB962C8B-B14F-4D97-AF65-F5344CB8AC3E}">
        <p14:creationId xmlns:p14="http://schemas.microsoft.com/office/powerpoint/2010/main" val="2937426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zh-CN" altLang="en-US"/>
              <a:t>*</a:t>
            </a:r>
            <a:endParaRPr lang="zh-CN" altLang="en-US" sz="1200" i="0"/>
          </a:p>
        </p:txBody>
      </p:sp>
      <p:sp>
        <p:nvSpPr>
          <p:cNvPr id="5" name="Rectangle 3"/>
          <p:cNvSpPr>
            <a:spLocks noGrp="1" noChangeArrowheads="1"/>
          </p:cNvSpPr>
          <p:nvPr>
            <p:ph type="dt" idx="1"/>
          </p:nvPr>
        </p:nvSpPr>
        <p:spPr>
          <a:ln/>
        </p:spPr>
        <p:txBody>
          <a:bodyPr/>
          <a:lstStyle/>
          <a:p>
            <a:r>
              <a:rPr lang="zh-CN" altLang="en-US"/>
              <a:t>07/16/96</a:t>
            </a:r>
            <a:endParaRPr lang="zh-CN" altLang="en-US" sz="1200" i="0"/>
          </a:p>
        </p:txBody>
      </p:sp>
      <p:sp>
        <p:nvSpPr>
          <p:cNvPr id="6" name="Rectangle 6"/>
          <p:cNvSpPr>
            <a:spLocks noGrp="1" noChangeArrowheads="1"/>
          </p:cNvSpPr>
          <p:nvPr>
            <p:ph type="ftr" sz="quarter" idx="4"/>
          </p:nvPr>
        </p:nvSpPr>
        <p:spPr>
          <a:ln/>
        </p:spPr>
        <p:txBody>
          <a:bodyPr/>
          <a:lstStyle/>
          <a:p>
            <a:r>
              <a:rPr lang="zh-CN" altLang="en-US"/>
              <a:t>*</a:t>
            </a:r>
            <a:endParaRPr lang="zh-CN" altLang="en-US" sz="1200" i="0"/>
          </a:p>
        </p:txBody>
      </p:sp>
      <p:sp>
        <p:nvSpPr>
          <p:cNvPr id="7" name="Rectangle 7"/>
          <p:cNvSpPr>
            <a:spLocks noGrp="1" noChangeArrowheads="1"/>
          </p:cNvSpPr>
          <p:nvPr>
            <p:ph type="sldNum" sz="quarter" idx="5"/>
          </p:nvPr>
        </p:nvSpPr>
        <p:spPr>
          <a:ln/>
        </p:spPr>
        <p:txBody>
          <a:bodyPr/>
          <a:lstStyle/>
          <a:p>
            <a:r>
              <a:rPr lang="zh-CN" altLang="en-US"/>
              <a:t>##</a:t>
            </a:r>
            <a:endParaRPr lang="zh-CN" altLang="en-US" sz="1200" i="0"/>
          </a:p>
        </p:txBody>
      </p:sp>
      <p:sp>
        <p:nvSpPr>
          <p:cNvPr id="14338" name="Rectangle 2"/>
          <p:cNvSpPr>
            <a:spLocks noGrp="1" noRot="1" noChangeAspect="1" noChangeArrowheads="1"/>
          </p:cNvSpPr>
          <p:nvPr>
            <p:ph type="sldImg"/>
          </p:nvPr>
        </p:nvSpPr>
        <p:spPr>
          <a:ln/>
        </p:spPr>
      </p:sp>
      <p:sp>
        <p:nvSpPr>
          <p:cNvPr id="14339" name="Rectangle 3"/>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240147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4</a:t>
            </a:fld>
            <a:endParaRPr lang="zh-CN" altLang="en-US"/>
          </a:p>
        </p:txBody>
      </p:sp>
    </p:spTree>
    <p:extLst>
      <p:ext uri="{BB962C8B-B14F-4D97-AF65-F5344CB8AC3E}">
        <p14:creationId xmlns:p14="http://schemas.microsoft.com/office/powerpoint/2010/main" val="3057180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5</a:t>
            </a:fld>
            <a:endParaRPr lang="zh-CN" altLang="en-US"/>
          </a:p>
        </p:txBody>
      </p:sp>
    </p:spTree>
    <p:extLst>
      <p:ext uri="{BB962C8B-B14F-4D97-AF65-F5344CB8AC3E}">
        <p14:creationId xmlns:p14="http://schemas.microsoft.com/office/powerpoint/2010/main" val="2493166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6</a:t>
            </a:fld>
            <a:endParaRPr lang="zh-CN" altLang="en-US"/>
          </a:p>
        </p:txBody>
      </p:sp>
    </p:spTree>
    <p:extLst>
      <p:ext uri="{BB962C8B-B14F-4D97-AF65-F5344CB8AC3E}">
        <p14:creationId xmlns:p14="http://schemas.microsoft.com/office/powerpoint/2010/main" val="281161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0B0201"/>
                </a:solidFill>
              </a:rPr>
              <a:t>组成要素（轮廓要素）：零件的表面、表面上的线或点</a:t>
            </a:r>
            <a:r>
              <a:rPr lang="zh-CN" altLang="en-US" sz="1200" b="1" dirty="0"/>
              <a:t>。</a:t>
            </a:r>
            <a:endParaRPr lang="zh-CN" altLang="en-US" sz="1200" b="1" dirty="0">
              <a:solidFill>
                <a:srgbClr val="0B0201"/>
              </a:solidFill>
            </a:endParaRPr>
          </a:p>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10</a:t>
            </a:fld>
            <a:endParaRPr lang="zh-CN" altLang="en-US"/>
          </a:p>
        </p:txBody>
      </p:sp>
    </p:spTree>
    <p:extLst>
      <p:ext uri="{BB962C8B-B14F-4D97-AF65-F5344CB8AC3E}">
        <p14:creationId xmlns:p14="http://schemas.microsoft.com/office/powerpoint/2010/main" val="4153069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spcBef>
                <a:spcPts val="0"/>
              </a:spcBef>
              <a:buNone/>
            </a:pPr>
            <a:r>
              <a:rPr lang="zh-CN" altLang="en-US" sz="1200" b="1" dirty="0">
                <a:solidFill>
                  <a:srgbClr val="0B0201"/>
                </a:solidFill>
              </a:rPr>
              <a:t>方向公差带既控制实际被测要素的方向误差，同时又自然地在该公差带范围内控制该实际被测要素的形状误差</a:t>
            </a:r>
            <a:r>
              <a:rPr lang="zh-CN" altLang="en-US" sz="1400" b="1" dirty="0"/>
              <a:t>（</a:t>
            </a:r>
            <a:r>
              <a:rPr lang="en-US" altLang="zh-CN" sz="1400" b="1" i="1" dirty="0"/>
              <a:t>f </a:t>
            </a:r>
            <a:r>
              <a:rPr lang="en-US" altLang="zh-CN" sz="1400" b="1" dirty="0">
                <a:cs typeface="Times New Roman" panose="02020603050405020304" pitchFamily="18" charset="0"/>
              </a:rPr>
              <a:t>≤</a:t>
            </a:r>
            <a:r>
              <a:rPr lang="en-US" altLang="zh-CN" sz="1400" b="1" i="1" dirty="0">
                <a:cs typeface="Times New Roman" panose="02020603050405020304" pitchFamily="18" charset="0"/>
              </a:rPr>
              <a:t>t</a:t>
            </a:r>
            <a:r>
              <a:rPr lang="zh-CN" altLang="en-US" sz="1400" b="1" dirty="0"/>
              <a:t>）</a:t>
            </a:r>
            <a:r>
              <a:rPr lang="zh-CN" altLang="en-US" sz="1200" b="1" dirty="0">
                <a:solidFill>
                  <a:srgbClr val="0B0201"/>
                </a:solidFill>
              </a:rPr>
              <a:t>。</a:t>
            </a:r>
            <a:endParaRPr lang="zh-CN" altLang="en-US" sz="1200" b="1"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28</a:t>
            </a:fld>
            <a:endParaRPr lang="zh-CN" altLang="en-US"/>
          </a:p>
        </p:txBody>
      </p:sp>
    </p:spTree>
    <p:extLst>
      <p:ext uri="{BB962C8B-B14F-4D97-AF65-F5344CB8AC3E}">
        <p14:creationId xmlns:p14="http://schemas.microsoft.com/office/powerpoint/2010/main" val="185863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spcBef>
                <a:spcPts val="0"/>
              </a:spcBef>
              <a:buNone/>
            </a:pPr>
            <a:r>
              <a:rPr lang="zh-CN" altLang="en-US" sz="1200" b="1" dirty="0">
                <a:solidFill>
                  <a:srgbClr val="0B0201"/>
                </a:solidFill>
              </a:rPr>
              <a:t>方向公差带既控制实际被测要素的方向误差，同时又自然地在该公差带范围内控制该实际被测要素的形状误差</a:t>
            </a:r>
            <a:r>
              <a:rPr lang="zh-CN" altLang="en-US" sz="1400" b="1" dirty="0"/>
              <a:t>（</a:t>
            </a:r>
            <a:r>
              <a:rPr lang="en-US" altLang="zh-CN" sz="1400" b="1" i="1" dirty="0"/>
              <a:t>f </a:t>
            </a:r>
            <a:r>
              <a:rPr lang="en-US" altLang="zh-CN" sz="1400" b="1" dirty="0">
                <a:cs typeface="Times New Roman" panose="02020603050405020304" pitchFamily="18" charset="0"/>
              </a:rPr>
              <a:t>≤</a:t>
            </a:r>
            <a:r>
              <a:rPr lang="en-US" altLang="zh-CN" sz="1400" b="1" i="1" dirty="0">
                <a:cs typeface="Times New Roman" panose="02020603050405020304" pitchFamily="18" charset="0"/>
              </a:rPr>
              <a:t>t</a:t>
            </a:r>
            <a:r>
              <a:rPr lang="zh-CN" altLang="en-US" sz="1400" b="1" dirty="0"/>
              <a:t>）</a:t>
            </a:r>
            <a:r>
              <a:rPr lang="zh-CN" altLang="en-US" sz="1200" b="1" dirty="0">
                <a:solidFill>
                  <a:srgbClr val="0B0201"/>
                </a:solidFill>
              </a:rPr>
              <a:t>。</a:t>
            </a:r>
            <a:endParaRPr lang="zh-CN" altLang="en-US" sz="1200" b="1"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46</a:t>
            </a:fld>
            <a:endParaRPr lang="zh-CN" altLang="en-US"/>
          </a:p>
        </p:txBody>
      </p:sp>
    </p:spTree>
    <p:extLst>
      <p:ext uri="{BB962C8B-B14F-4D97-AF65-F5344CB8AC3E}">
        <p14:creationId xmlns:p14="http://schemas.microsoft.com/office/powerpoint/2010/main" val="1123873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spcBef>
                <a:spcPts val="0"/>
              </a:spcBef>
              <a:buNone/>
            </a:pPr>
            <a:r>
              <a:rPr lang="zh-CN" altLang="en-US" sz="1200" b="1" dirty="0">
                <a:solidFill>
                  <a:srgbClr val="0B0201"/>
                </a:solidFill>
              </a:rPr>
              <a:t>方向公差带既控制实际被测要素的方向误差，同时又自然地在该公差带范围内控制该实际被测要素的形状误差</a:t>
            </a:r>
            <a:r>
              <a:rPr lang="zh-CN" altLang="en-US" sz="1400" b="1" dirty="0"/>
              <a:t>（</a:t>
            </a:r>
            <a:r>
              <a:rPr lang="en-US" altLang="zh-CN" sz="1400" b="1" i="1" dirty="0"/>
              <a:t>f </a:t>
            </a:r>
            <a:r>
              <a:rPr lang="en-US" altLang="zh-CN" sz="1400" b="1" dirty="0">
                <a:cs typeface="Times New Roman" panose="02020603050405020304" pitchFamily="18" charset="0"/>
              </a:rPr>
              <a:t>≤</a:t>
            </a:r>
            <a:r>
              <a:rPr lang="en-US" altLang="zh-CN" sz="1400" b="1" i="1" dirty="0">
                <a:cs typeface="Times New Roman" panose="02020603050405020304" pitchFamily="18" charset="0"/>
              </a:rPr>
              <a:t>t</a:t>
            </a:r>
            <a:r>
              <a:rPr lang="zh-CN" altLang="en-US" sz="1400" b="1" dirty="0"/>
              <a:t>）</a:t>
            </a:r>
            <a:r>
              <a:rPr lang="zh-CN" altLang="en-US" sz="1200" b="1" dirty="0">
                <a:solidFill>
                  <a:srgbClr val="0B0201"/>
                </a:solidFill>
              </a:rPr>
              <a:t>。</a:t>
            </a:r>
            <a:endParaRPr lang="zh-CN" altLang="en-US" sz="1200" b="1"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t>61</a:t>
            </a:fld>
            <a:endParaRPr lang="zh-CN" altLang="en-US"/>
          </a:p>
        </p:txBody>
      </p:sp>
    </p:spTree>
    <p:extLst>
      <p:ext uri="{BB962C8B-B14F-4D97-AF65-F5344CB8AC3E}">
        <p14:creationId xmlns:p14="http://schemas.microsoft.com/office/powerpoint/2010/main" val="6525741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a:off x="87924" y="185469"/>
            <a:ext cx="636754" cy="468929"/>
            <a:chOff x="1311557" y="1084208"/>
            <a:chExt cx="363995" cy="250835"/>
          </a:xfrm>
        </p:grpSpPr>
        <p:sp>
          <p:nvSpPr>
            <p:cNvPr id="3" name="任意多边形: 形状 2"/>
            <p:cNvSpPr/>
            <p:nvPr/>
          </p:nvSpPr>
          <p:spPr>
            <a:xfrm rot="18958199">
              <a:off x="1456870" y="1097746"/>
              <a:ext cx="218682" cy="218682"/>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4" name="任意多边形: 形状 3"/>
            <p:cNvSpPr/>
            <p:nvPr/>
          </p:nvSpPr>
          <p:spPr>
            <a:xfrm rot="18958199">
              <a:off x="1311557" y="1084208"/>
              <a:ext cx="250835" cy="25083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8" name="矩形 7">
            <a:extLst>
              <a:ext uri="{FF2B5EF4-FFF2-40B4-BE49-F238E27FC236}">
                <a16:creationId xmlns:a16="http://schemas.microsoft.com/office/drawing/2014/main" id="{248F530D-5AA2-41A4-9AB4-F1C4276C0920}"/>
              </a:ext>
            </a:extLst>
          </p:cNvPr>
          <p:cNvSpPr/>
          <p:nvPr userDrawn="1"/>
        </p:nvSpPr>
        <p:spPr>
          <a:xfrm flipV="1">
            <a:off x="0" y="813017"/>
            <a:ext cx="12192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30820CF-B880-4189-942D-D702A7CBA730}" type="datetimeFigureOut">
              <a:rPr kumimoji="0" lang="zh-CN" altLang="en-US" sz="1600" b="0" i="0" u="none" strike="noStrike" kern="1200" cap="none" spc="0" normalizeH="0" baseline="0" noProof="1" smtClean="0">
                <a:ln>
                  <a:noFill/>
                </a:ln>
                <a:solidFill>
                  <a:schemeClr val="tx1">
                    <a:tint val="75000"/>
                  </a:schemeClr>
                </a:solidFill>
                <a:effectLst/>
                <a:uLnTx/>
                <a:uFillTx/>
                <a:latin typeface="+mn-lt"/>
                <a:ea typeface="+mn-ea"/>
                <a:cs typeface="+mn-cs"/>
              </a:rPr>
              <a:t>2021/4/19</a:t>
            </a:fld>
            <a:endParaRPr kumimoji="0" lang="zh-CN" altLang="en-US" sz="16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t>‹#›</a:t>
            </a:fld>
            <a:endParaRPr lang="zh-CN" altLang="en-US" dirty="0">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Rectangle 4">
            <a:extLst>
              <a:ext uri="{FF2B5EF4-FFF2-40B4-BE49-F238E27FC236}">
                <a16:creationId xmlns:a16="http://schemas.microsoft.com/office/drawing/2014/main" id="{D7DBFF59-2363-4B74-9DDC-0EFC471BD0A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875F8099-279C-43A3-B3F7-25E66D6425C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9B31DC7F-F2DF-4F13-B52E-01C320451910}"/>
              </a:ext>
            </a:extLst>
          </p:cNvPr>
          <p:cNvSpPr>
            <a:spLocks noGrp="1" noChangeArrowheads="1"/>
          </p:cNvSpPr>
          <p:nvPr>
            <p:ph type="sldNum" sz="quarter" idx="12"/>
          </p:nvPr>
        </p:nvSpPr>
        <p:spPr>
          <a:ln/>
        </p:spPr>
        <p:txBody>
          <a:bodyPr/>
          <a:lstStyle>
            <a:lvl1pPr>
              <a:defRPr/>
            </a:lvl1pPr>
          </a:lstStyle>
          <a:p>
            <a:fld id="{4B9C2F96-9228-4EA8-A63C-AD0E64CD3571}" type="slidenum">
              <a:rPr lang="en-US" altLang="zh-CN"/>
              <a:pPr/>
              <a:t>‹#›</a:t>
            </a:fld>
            <a:endParaRPr lang="en-US" altLang="zh-CN"/>
          </a:p>
        </p:txBody>
      </p:sp>
    </p:spTree>
    <p:extLst>
      <p:ext uri="{BB962C8B-B14F-4D97-AF65-F5344CB8AC3E}">
        <p14:creationId xmlns:p14="http://schemas.microsoft.com/office/powerpoint/2010/main" val="824388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grpSp>
        <p:nvGrpSpPr>
          <p:cNvPr id="47106" name="Group 2"/>
          <p:cNvGrpSpPr>
            <a:grpSpLocks/>
          </p:cNvGrpSpPr>
          <p:nvPr/>
        </p:nvGrpSpPr>
        <p:grpSpPr bwMode="auto">
          <a:xfrm>
            <a:off x="1" y="2438401"/>
            <a:ext cx="12012084" cy="1052513"/>
            <a:chOff x="0" y="1536"/>
            <a:chExt cx="5675" cy="663"/>
          </a:xfrm>
        </p:grpSpPr>
        <p:grpSp>
          <p:nvGrpSpPr>
            <p:cNvPr id="47107" name="Group 3"/>
            <p:cNvGrpSpPr>
              <a:grpSpLocks/>
            </p:cNvGrpSpPr>
            <p:nvPr/>
          </p:nvGrpSpPr>
          <p:grpSpPr bwMode="auto">
            <a:xfrm>
              <a:off x="183" y="1604"/>
              <a:ext cx="448" cy="299"/>
              <a:chOff x="720" y="336"/>
              <a:chExt cx="624" cy="432"/>
            </a:xfrm>
          </p:grpSpPr>
          <p:sp>
            <p:nvSpPr>
              <p:cNvPr id="47108"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0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47110" name="Group 6"/>
            <p:cNvGrpSpPr>
              <a:grpSpLocks/>
            </p:cNvGrpSpPr>
            <p:nvPr/>
          </p:nvGrpSpPr>
          <p:grpSpPr bwMode="auto">
            <a:xfrm>
              <a:off x="261" y="1870"/>
              <a:ext cx="465" cy="299"/>
              <a:chOff x="912" y="2640"/>
              <a:chExt cx="672" cy="432"/>
            </a:xfrm>
          </p:grpSpPr>
          <p:sp>
            <p:nvSpPr>
              <p:cNvPr id="47111"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711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4"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7116" name="Rectangle 12"/>
          <p:cNvSpPr>
            <a:spLocks noGrp="1" noChangeArrowheads="1"/>
          </p:cNvSpPr>
          <p:nvPr>
            <p:ph type="ctrTitle"/>
          </p:nvPr>
        </p:nvSpPr>
        <p:spPr>
          <a:xfrm>
            <a:off x="1320800" y="1828800"/>
            <a:ext cx="10363200" cy="1143000"/>
          </a:xfrm>
        </p:spPr>
        <p:txBody>
          <a:bodyPr/>
          <a:lstStyle>
            <a:lvl1pPr>
              <a:defRPr/>
            </a:lvl1pPr>
          </a:lstStyle>
          <a:p>
            <a:pPr lvl="0"/>
            <a:r>
              <a:rPr lang="zh-CN" altLang="en-US" noProof="0"/>
              <a:t>单击此处编辑母版标题样式</a:t>
            </a:r>
          </a:p>
        </p:txBody>
      </p:sp>
      <p:sp>
        <p:nvSpPr>
          <p:cNvPr id="47117" name="Rectangle 13"/>
          <p:cNvSpPr>
            <a:spLocks noGrp="1" noChangeArrowheads="1"/>
          </p:cNvSpPr>
          <p:nvPr>
            <p:ph type="subTitle"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p>
        </p:txBody>
      </p:sp>
      <p:sp>
        <p:nvSpPr>
          <p:cNvPr id="47118"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r>
              <a:rPr lang="zh-CN" altLang="en-US"/>
              <a:t>zxb</a:t>
            </a:r>
          </a:p>
        </p:txBody>
      </p:sp>
      <p:sp>
        <p:nvSpPr>
          <p:cNvPr id="47119"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zh-CN" altLang="en-US"/>
          </a:p>
        </p:txBody>
      </p:sp>
      <p:sp>
        <p:nvSpPr>
          <p:cNvPr id="47120"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2F8A07E9-32A8-45DC-84C7-B6E4B070637B}" type="slidenum">
              <a:rPr lang="zh-CN" altLang="en-US"/>
              <a:pPr/>
              <a:t>‹#›</a:t>
            </a:fld>
            <a:endParaRPr lang="zh-CN" altLang="en-US"/>
          </a:p>
        </p:txBody>
      </p:sp>
    </p:spTree>
    <p:extLst>
      <p:ext uri="{BB962C8B-B14F-4D97-AF65-F5344CB8AC3E}">
        <p14:creationId xmlns:p14="http://schemas.microsoft.com/office/powerpoint/2010/main" val="50329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r>
              <a:rPr lang="zh-CN" altLang="en-US"/>
              <a:t>zxb</a:t>
            </a:r>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8013E23-E60A-4C37-97E2-9771C4F44567}" type="slidenum">
              <a:rPr lang="zh-CN" altLang="en-US"/>
              <a:pPr/>
              <a:t>‹#›</a:t>
            </a:fld>
            <a:endParaRPr lang="en-US" altLang="zh-CN"/>
          </a:p>
        </p:txBody>
      </p:sp>
    </p:spTree>
    <p:extLst>
      <p:ext uri="{BB962C8B-B14F-4D97-AF65-F5344CB8AC3E}">
        <p14:creationId xmlns:p14="http://schemas.microsoft.com/office/powerpoint/2010/main" val="2340113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22400" y="838200"/>
            <a:ext cx="103632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422400" y="210185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705600" y="2101850"/>
            <a:ext cx="508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1422400" y="6413500"/>
            <a:ext cx="2540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4572000" y="6413500"/>
            <a:ext cx="38608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10972800" y="6413500"/>
            <a:ext cx="1219200" cy="457200"/>
          </a:xfrm>
        </p:spPr>
        <p:txBody>
          <a:bodyPr/>
          <a:lstStyle>
            <a:lvl1pPr>
              <a:defRPr/>
            </a:lvl1pPr>
          </a:lstStyle>
          <a:p>
            <a:fld id="{7120A0A8-4AF4-4508-B872-5C82FB4291A1}" type="slidenum">
              <a:rPr lang="en-US" altLang="zh-CN"/>
              <a:pPr/>
              <a:t>‹#›</a:t>
            </a:fld>
            <a:endParaRPr lang="en-US" altLang="zh-CN" sz="1400"/>
          </a:p>
        </p:txBody>
      </p:sp>
    </p:spTree>
    <p:extLst>
      <p:ext uri="{BB962C8B-B14F-4D97-AF65-F5344CB8AC3E}">
        <p14:creationId xmlns:p14="http://schemas.microsoft.com/office/powerpoint/2010/main" val="613313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9">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t>‹#›</a:t>
            </a:fld>
            <a:endParaRPr lang="zh-CN" altLang="en-US"/>
          </a:p>
        </p:txBody>
      </p:sp>
      <p:sp>
        <p:nvSpPr>
          <p:cNvPr id="9" name="矩形 8"/>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a:extLst>
              <a:ext uri="{FF2B5EF4-FFF2-40B4-BE49-F238E27FC236}">
                <a16:creationId xmlns:a16="http://schemas.microsoft.com/office/drawing/2014/main" id="{B0171D94-FBCB-41F8-AA87-E404C328D581}"/>
              </a:ext>
            </a:extLst>
          </p:cNvPr>
          <p:cNvGrpSpPr/>
          <p:nvPr userDrawn="1"/>
        </p:nvGrpSpPr>
        <p:grpSpPr>
          <a:xfrm>
            <a:off x="87924" y="185469"/>
            <a:ext cx="636754" cy="468929"/>
            <a:chOff x="1311557" y="1084208"/>
            <a:chExt cx="363995" cy="250835"/>
          </a:xfrm>
        </p:grpSpPr>
        <p:sp>
          <p:nvSpPr>
            <p:cNvPr id="10" name="任意多边形: 形状 9">
              <a:extLst>
                <a:ext uri="{FF2B5EF4-FFF2-40B4-BE49-F238E27FC236}">
                  <a16:creationId xmlns:a16="http://schemas.microsoft.com/office/drawing/2014/main" id="{9353D482-47D4-42BC-9D9F-27F50EFCFAFC}"/>
                </a:ext>
              </a:extLst>
            </p:cNvPr>
            <p:cNvSpPr/>
            <p:nvPr/>
          </p:nvSpPr>
          <p:spPr>
            <a:xfrm rot="18958199">
              <a:off x="1456870" y="1097746"/>
              <a:ext cx="218682" cy="218682"/>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1" name="任意多边形: 形状 10">
              <a:extLst>
                <a:ext uri="{FF2B5EF4-FFF2-40B4-BE49-F238E27FC236}">
                  <a16:creationId xmlns:a16="http://schemas.microsoft.com/office/drawing/2014/main" id="{1D90C858-B9C7-41E5-AC99-45352229ADAA}"/>
                </a:ext>
              </a:extLst>
            </p:cNvPr>
            <p:cNvSpPr/>
            <p:nvPr/>
          </p:nvSpPr>
          <p:spPr>
            <a:xfrm rot="18958199">
              <a:off x="1311557" y="1084208"/>
              <a:ext cx="250835" cy="25083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12" name="矩形 11">
            <a:extLst>
              <a:ext uri="{FF2B5EF4-FFF2-40B4-BE49-F238E27FC236}">
                <a16:creationId xmlns:a16="http://schemas.microsoft.com/office/drawing/2014/main" id="{267E017E-0BA1-4A97-A01D-E4AFC593B2B8}"/>
              </a:ext>
            </a:extLst>
          </p:cNvPr>
          <p:cNvSpPr/>
          <p:nvPr userDrawn="1"/>
        </p:nvSpPr>
        <p:spPr>
          <a:xfrm flipV="1">
            <a:off x="0" y="813017"/>
            <a:ext cx="12192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oleObject" Target="../embeddings/oleObject9.bin"/><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oleObject" Target="../embeddings/oleObject4.bin"/><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8.wmf"/><Relationship Id="rId13" Type="http://schemas.openxmlformats.org/officeDocument/2006/relationships/image" Target="../media/image13.wmf"/><Relationship Id="rId18" Type="http://schemas.openxmlformats.org/officeDocument/2006/relationships/image" Target="../media/image17.wmf"/><Relationship Id="rId26" Type="http://schemas.openxmlformats.org/officeDocument/2006/relationships/image" Target="../media/image24.wmf"/><Relationship Id="rId3" Type="http://schemas.openxmlformats.org/officeDocument/2006/relationships/image" Target="../media/image4.wmf"/><Relationship Id="rId21" Type="http://schemas.openxmlformats.org/officeDocument/2006/relationships/image" Target="../media/image19.wmf"/><Relationship Id="rId7" Type="http://schemas.openxmlformats.org/officeDocument/2006/relationships/image" Target="../media/image7.wmf"/><Relationship Id="rId12" Type="http://schemas.openxmlformats.org/officeDocument/2006/relationships/image" Target="../media/image12.wmf"/><Relationship Id="rId17" Type="http://schemas.openxmlformats.org/officeDocument/2006/relationships/image" Target="../media/image16.wmf"/><Relationship Id="rId25" Type="http://schemas.openxmlformats.org/officeDocument/2006/relationships/image" Target="../media/image23.wmf"/><Relationship Id="rId2" Type="http://schemas.openxmlformats.org/officeDocument/2006/relationships/oleObject" Target="../embeddings/oleObject1.bin"/><Relationship Id="rId16" Type="http://schemas.openxmlformats.org/officeDocument/2006/relationships/oleObject" Target="../embeddings/oleObject2.bin"/><Relationship Id="rId20" Type="http://schemas.openxmlformats.org/officeDocument/2006/relationships/image" Target="../media/image18.wmf"/><Relationship Id="rId1" Type="http://schemas.openxmlformats.org/officeDocument/2006/relationships/slideLayout" Target="../slideLayouts/slideLayout6.xml"/><Relationship Id="rId6" Type="http://schemas.openxmlformats.org/officeDocument/2006/relationships/image" Target="../media/image6.wmf"/><Relationship Id="rId11" Type="http://schemas.openxmlformats.org/officeDocument/2006/relationships/image" Target="../media/image11.wmf"/><Relationship Id="rId24" Type="http://schemas.openxmlformats.org/officeDocument/2006/relationships/image" Target="../media/image22.wmf"/><Relationship Id="rId5" Type="http://schemas.openxmlformats.org/officeDocument/2006/relationships/image" Target="../media/image5.wmf"/><Relationship Id="rId15" Type="http://schemas.openxmlformats.org/officeDocument/2006/relationships/image" Target="../media/image15.wmf"/><Relationship Id="rId23" Type="http://schemas.openxmlformats.org/officeDocument/2006/relationships/image" Target="../media/image21.wmf"/><Relationship Id="rId28" Type="http://schemas.openxmlformats.org/officeDocument/2006/relationships/image" Target="../media/image26.wmf"/><Relationship Id="rId10" Type="http://schemas.openxmlformats.org/officeDocument/2006/relationships/image" Target="../media/image10.wmf"/><Relationship Id="rId19" Type="http://schemas.openxmlformats.org/officeDocument/2006/relationships/oleObject" Target="../embeddings/oleObject3.bin"/><Relationship Id="rId4" Type="http://schemas.openxmlformats.org/officeDocument/2006/relationships/oleObject" Target="NULL"/><Relationship Id="rId9" Type="http://schemas.openxmlformats.org/officeDocument/2006/relationships/image" Target="../media/image9.wmf"/><Relationship Id="rId14" Type="http://schemas.openxmlformats.org/officeDocument/2006/relationships/image" Target="../media/image14.wmf"/><Relationship Id="rId22" Type="http://schemas.openxmlformats.org/officeDocument/2006/relationships/image" Target="../media/image20.wmf"/><Relationship Id="rId27" Type="http://schemas.openxmlformats.org/officeDocument/2006/relationships/image" Target="../media/image25.w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oleObject" Target="../embeddings/oleObject6.bin"/><Relationship Id="rId1" Type="http://schemas.openxmlformats.org/officeDocument/2006/relationships/slideLayout" Target="../slideLayouts/slideLayout7.xml"/><Relationship Id="rId5" Type="http://schemas.openxmlformats.org/officeDocument/2006/relationships/image" Target="../media/image91.wmf"/><Relationship Id="rId4" Type="http://schemas.openxmlformats.org/officeDocument/2006/relationships/oleObject" Target="../embeddings/oleObject7.bin"/></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94.wmf"/></Relationships>
</file>

<file path=ppt/slides/_rels/slide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rot="18958199">
            <a:off x="10948234" y="2345971"/>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Rectangle 4">
            <a:extLst>
              <a:ext uri="{FF2B5EF4-FFF2-40B4-BE49-F238E27FC236}">
                <a16:creationId xmlns:a16="http://schemas.microsoft.com/office/drawing/2014/main" id="{0C2719BD-D99F-4CA7-BAA3-06581610BA9A}"/>
              </a:ext>
            </a:extLst>
          </p:cNvPr>
          <p:cNvSpPr>
            <a:spLocks noChangeArrowheads="1"/>
          </p:cNvSpPr>
          <p:nvPr/>
        </p:nvSpPr>
        <p:spPr bwMode="auto">
          <a:xfrm>
            <a:off x="5955559" y="4578510"/>
            <a:ext cx="5868715" cy="1990598"/>
          </a:xfrm>
          <a:prstGeom prst="rect">
            <a:avLst/>
          </a:prstGeom>
          <a:noFill/>
          <a:ln w="9525">
            <a:noFill/>
            <a:miter lim="800000"/>
            <a:headEnd/>
            <a:tailEnd/>
          </a:ln>
        </p:spPr>
        <p:txBody>
          <a:bodyPr/>
          <a:lstStyle/>
          <a:p>
            <a:pPr marL="342900" indent="-342900">
              <a:spcBef>
                <a:spcPct val="20000"/>
              </a:spcBef>
            </a:pPr>
            <a:r>
              <a:rPr lang="zh-CN" altLang="en-US" sz="2000" b="1" dirty="0"/>
              <a:t>机械工程学院 制造技术及装备自动化研究所</a:t>
            </a:r>
            <a:endParaRPr lang="en-US" altLang="zh-CN" sz="2000" b="1" dirty="0"/>
          </a:p>
          <a:p>
            <a:pPr marL="342900" indent="-342900">
              <a:spcBef>
                <a:spcPct val="20000"/>
              </a:spcBef>
            </a:pPr>
            <a:r>
              <a:rPr lang="zh-CN" altLang="en-US" sz="2000" b="1" dirty="0">
                <a:latin typeface="Times New Roman" pitchFamily="18" charset="0"/>
              </a:rPr>
              <a:t>联系电话：</a:t>
            </a:r>
            <a:r>
              <a:rPr lang="en-US" altLang="zh-CN" sz="2000" b="1" dirty="0">
                <a:latin typeface="Times New Roman" pitchFamily="18" charset="0"/>
              </a:rPr>
              <a:t>87951145/ 1336011639</a:t>
            </a:r>
          </a:p>
          <a:p>
            <a:pPr marL="342900" indent="-342900">
              <a:spcBef>
                <a:spcPct val="20000"/>
              </a:spcBef>
            </a:pPr>
            <a:r>
              <a:rPr lang="en-US" altLang="zh-CN" sz="2000" b="1" dirty="0">
                <a:latin typeface="Times New Roman" pitchFamily="18" charset="0"/>
              </a:rPr>
              <a:t>Email: yangsx@zju.edu.cn</a:t>
            </a:r>
          </a:p>
          <a:p>
            <a:pPr marL="342900" indent="-342900">
              <a:spcBef>
                <a:spcPct val="20000"/>
              </a:spcBef>
            </a:pPr>
            <a:r>
              <a:rPr lang="zh-CN" altLang="en-US" sz="2000" b="1" dirty="0">
                <a:latin typeface="Times New Roman" pitchFamily="18" charset="0"/>
              </a:rPr>
              <a:t>办公室：浙江大学玉泉校区教</a:t>
            </a:r>
            <a:r>
              <a:rPr lang="en-US" altLang="zh-CN" sz="2000" b="1" dirty="0">
                <a:latin typeface="Times New Roman" pitchFamily="18" charset="0"/>
              </a:rPr>
              <a:t>1</a:t>
            </a:r>
            <a:r>
              <a:rPr lang="zh-CN" altLang="en-US" sz="2000" b="1" dirty="0">
                <a:latin typeface="Times New Roman" pitchFamily="18" charset="0"/>
              </a:rPr>
              <a:t>－</a:t>
            </a:r>
            <a:r>
              <a:rPr lang="en-US" altLang="zh-CN" sz="2000" b="1" dirty="0">
                <a:latin typeface="Times New Roman" pitchFamily="18" charset="0"/>
              </a:rPr>
              <a:t>233</a:t>
            </a:r>
            <a:endParaRPr lang="en-US" altLang="zh-CN" sz="2000" b="1" dirty="0">
              <a:latin typeface="楷体_GB2312" pitchFamily="49" charset="-122"/>
              <a:ea typeface="楷体_GB2312" pitchFamily="49" charset="-122"/>
            </a:endParaRPr>
          </a:p>
        </p:txBody>
      </p:sp>
      <p:sp>
        <p:nvSpPr>
          <p:cNvPr id="10" name="Rectangle 4">
            <a:extLst>
              <a:ext uri="{FF2B5EF4-FFF2-40B4-BE49-F238E27FC236}">
                <a16:creationId xmlns:a16="http://schemas.microsoft.com/office/drawing/2014/main" id="{C57BA1CE-7702-41DA-9C38-9B8E5AC49EFC}"/>
              </a:ext>
            </a:extLst>
          </p:cNvPr>
          <p:cNvSpPr>
            <a:spLocks noChangeArrowheads="1"/>
          </p:cNvSpPr>
          <p:nvPr/>
        </p:nvSpPr>
        <p:spPr bwMode="auto">
          <a:xfrm>
            <a:off x="5955558" y="3091003"/>
            <a:ext cx="6236441" cy="1384573"/>
          </a:xfrm>
          <a:prstGeom prst="rect">
            <a:avLst/>
          </a:prstGeom>
          <a:noFill/>
          <a:ln w="9525">
            <a:noFill/>
            <a:miter lim="800000"/>
            <a:headEnd/>
            <a:tailEnd/>
          </a:ln>
        </p:spPr>
        <p:txBody>
          <a:bodyPr/>
          <a:lstStyle/>
          <a:p>
            <a:pPr marL="342900" indent="-342900">
              <a:spcBef>
                <a:spcPct val="20000"/>
              </a:spcBef>
            </a:pPr>
            <a:endParaRPr lang="en-US" altLang="zh-CN" sz="3200" dirty="0">
              <a:latin typeface="隶书" pitchFamily="49" charset="-122"/>
              <a:ea typeface="隶书" pitchFamily="49" charset="-122"/>
            </a:endParaRPr>
          </a:p>
          <a:p>
            <a:pPr marL="342900" indent="-342900">
              <a:spcBef>
                <a:spcPct val="20000"/>
              </a:spcBef>
            </a:pPr>
            <a:r>
              <a:rPr lang="zh-CN" altLang="en-US" sz="3600" b="1" dirty="0"/>
              <a:t>主讲人：杨世锡</a:t>
            </a:r>
            <a:endParaRPr lang="en-US" altLang="zh-CN" sz="3600" b="1" dirty="0">
              <a:latin typeface="隶书" pitchFamily="49" charset="-122"/>
              <a:ea typeface="隶书" pitchFamily="49" charset="-122"/>
            </a:endParaRPr>
          </a:p>
          <a:p>
            <a:pPr marL="342900" indent="-342900">
              <a:spcBef>
                <a:spcPct val="20000"/>
              </a:spcBef>
            </a:pPr>
            <a:r>
              <a:rPr lang="en-US" altLang="zh-CN" sz="3600" b="1" dirty="0">
                <a:latin typeface="隶书" pitchFamily="49" charset="-122"/>
                <a:ea typeface="隶书" pitchFamily="49" charset="-122"/>
              </a:rPr>
              <a:t>        </a:t>
            </a:r>
            <a:r>
              <a:rPr lang="zh-CN" altLang="en-US" sz="3600" b="1" dirty="0"/>
              <a:t>             </a:t>
            </a:r>
            <a:endParaRPr lang="en-US" altLang="zh-CN" b="1" dirty="0">
              <a:solidFill>
                <a:srgbClr val="FFCC00"/>
              </a:solidFill>
              <a:latin typeface="Times New Roman" pitchFamily="18" charset="0"/>
            </a:endParaRPr>
          </a:p>
        </p:txBody>
      </p:sp>
      <p:pic>
        <p:nvPicPr>
          <p:cNvPr id="12" name="图片 11">
            <a:extLst>
              <a:ext uri="{FF2B5EF4-FFF2-40B4-BE49-F238E27FC236}">
                <a16:creationId xmlns:a16="http://schemas.microsoft.com/office/drawing/2014/main" id="{3EE0F365-9706-42AD-A5AA-C7B0B2B3749C}"/>
              </a:ext>
            </a:extLst>
          </p:cNvPr>
          <p:cNvPicPr>
            <a:picLocks noChangeAspect="1"/>
          </p:cNvPicPr>
          <p:nvPr/>
        </p:nvPicPr>
        <p:blipFill>
          <a:blip r:embed="rId3"/>
          <a:stretch>
            <a:fillRect/>
          </a:stretch>
        </p:blipFill>
        <p:spPr>
          <a:xfrm>
            <a:off x="0" y="-25713"/>
            <a:ext cx="12192000" cy="2273085"/>
          </a:xfrm>
          <a:prstGeom prst="rect">
            <a:avLst/>
          </a:prstGeom>
        </p:spPr>
      </p:pic>
      <p:sp>
        <p:nvSpPr>
          <p:cNvPr id="13" name="Rectangle 5">
            <a:extLst>
              <a:ext uri="{FF2B5EF4-FFF2-40B4-BE49-F238E27FC236}">
                <a16:creationId xmlns:a16="http://schemas.microsoft.com/office/drawing/2014/main" id="{C1AB420E-8503-4EAA-978D-EDD7612064B1}"/>
              </a:ext>
            </a:extLst>
          </p:cNvPr>
          <p:cNvSpPr txBox="1">
            <a:spLocks noChangeArrowheads="1"/>
          </p:cNvSpPr>
          <p:nvPr/>
        </p:nvSpPr>
        <p:spPr>
          <a:xfrm>
            <a:off x="265611" y="396284"/>
            <a:ext cx="11558663" cy="2101850"/>
          </a:xfrm>
          <a:prstGeom prst="rect">
            <a:avLst/>
          </a:prstGeom>
        </p:spPr>
        <p:txBody>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pPr>
              <a:lnSpc>
                <a:spcPct val="150000"/>
              </a:lnSpc>
            </a:pPr>
            <a:r>
              <a:rPr lang="zh-CN" altLang="en-US" sz="5400" kern="0" dirty="0">
                <a:solidFill>
                  <a:srgbClr val="C00000"/>
                </a:solidFill>
                <a:latin typeface="Times New Roman" panose="02020603050405020304" pitchFamily="18" charset="0"/>
                <a:ea typeface="黑体" panose="02010609060101010101" pitchFamily="49" charset="-122"/>
              </a:rPr>
              <a:t>     互换性与技术测量</a:t>
            </a:r>
            <a:endParaRPr lang="en-US" altLang="zh-CN" sz="5400" kern="0" dirty="0">
              <a:solidFill>
                <a:srgbClr val="C00000"/>
              </a:solidFill>
              <a:latin typeface="Times New Roman" panose="02020603050405020304" pitchFamily="18" charset="0"/>
              <a:ea typeface="黑体" panose="02010609060101010101" pitchFamily="49" charset="-122"/>
            </a:endParaRPr>
          </a:p>
          <a:p>
            <a:pPr>
              <a:lnSpc>
                <a:spcPct val="150000"/>
              </a:lnSpc>
            </a:pPr>
            <a:endParaRPr lang="en-US" altLang="zh-CN" sz="1800" kern="0" dirty="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4000" kern="0" dirty="0">
                <a:solidFill>
                  <a:srgbClr val="C00000"/>
                </a:solidFill>
                <a:latin typeface="Times New Roman" panose="02020603050405020304" pitchFamily="18" charset="0"/>
                <a:cs typeface="Times New Roman" panose="02020603050405020304" pitchFamily="18" charset="0"/>
              </a:rPr>
              <a:t>Interchangeability and Technical Measurement</a:t>
            </a:r>
            <a:r>
              <a:rPr lang="en-US" altLang="zh-CN" sz="4000" kern="0" dirty="0">
                <a:solidFill>
                  <a:srgbClr val="C00000"/>
                </a:solidFill>
              </a:rPr>
              <a:t> </a:t>
            </a:r>
            <a:endParaRPr lang="zh-CN" altLang="en-US" sz="4000" kern="0" dirty="0">
              <a:solidFill>
                <a:srgbClr val="C00000"/>
              </a:solidFill>
            </a:endParaRPr>
          </a:p>
        </p:txBody>
      </p:sp>
      <p:pic>
        <p:nvPicPr>
          <p:cNvPr id="15" name="图片 14">
            <a:extLst>
              <a:ext uri="{FF2B5EF4-FFF2-40B4-BE49-F238E27FC236}">
                <a16:creationId xmlns:a16="http://schemas.microsoft.com/office/drawing/2014/main" id="{0BD10EC6-ECE5-4D7C-8C8C-674233C773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944" y="3340295"/>
            <a:ext cx="4832450" cy="3331748"/>
          </a:xfrm>
          <a:prstGeom prst="rect">
            <a:avLst/>
          </a:prstGeom>
        </p:spPr>
      </p:pic>
    </p:spTree>
    <p:extLst>
      <p:ext uri="{BB962C8B-B14F-4D97-AF65-F5344CB8AC3E}">
        <p14:creationId xmlns:p14="http://schemas.microsoft.com/office/powerpoint/2010/main" val="12144561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9" name="Rectangle 1027"/>
          <p:cNvSpPr>
            <a:spLocks noGrp="1" noChangeArrowheads="1"/>
          </p:cNvSpPr>
          <p:nvPr>
            <p:ph type="body" idx="1"/>
          </p:nvPr>
        </p:nvSpPr>
        <p:spPr>
          <a:xfrm>
            <a:off x="198120" y="969010"/>
            <a:ext cx="11811000" cy="3068276"/>
          </a:xfrm>
          <a:noFill/>
        </p:spPr>
        <p:txBody>
          <a:bodyPr vert="horz" wrap="square" lIns="0" tIns="0" rIns="0" bIns="0" rtlCol="0">
            <a:spAutoFit/>
          </a:bodyPr>
          <a:lstStyle/>
          <a:p>
            <a:pPr>
              <a:lnSpc>
                <a:spcPct val="90000"/>
              </a:lnSpc>
              <a:spcBef>
                <a:spcPts val="0"/>
              </a:spcBef>
              <a:buFont typeface="Wingdings" panose="05000000000000000000" pitchFamily="2" charset="2"/>
              <a:buNone/>
            </a:pPr>
            <a:r>
              <a:rPr lang="en-US" altLang="zh-CN" b="1" dirty="0">
                <a:solidFill>
                  <a:srgbClr val="FF0000"/>
                </a:solidFill>
              </a:rPr>
              <a:t> </a:t>
            </a:r>
            <a:r>
              <a:rPr lang="zh-CN" altLang="en-US" b="1" dirty="0">
                <a:solidFill>
                  <a:srgbClr val="FF0000"/>
                </a:solidFill>
              </a:rPr>
              <a:t>二、被测要素的标注方法</a:t>
            </a:r>
          </a:p>
          <a:p>
            <a:pPr>
              <a:lnSpc>
                <a:spcPct val="150000"/>
              </a:lnSpc>
              <a:spcBef>
                <a:spcPts val="0"/>
              </a:spcBef>
              <a:buFont typeface="Wingdings" panose="05000000000000000000" pitchFamily="2" charset="2"/>
              <a:buNone/>
            </a:pPr>
            <a:r>
              <a:rPr lang="zh-CN" altLang="en-US" sz="4400" b="1" dirty="0">
                <a:solidFill>
                  <a:schemeClr val="folHlink"/>
                </a:solidFill>
              </a:rPr>
              <a:t>  </a:t>
            </a:r>
            <a:r>
              <a:rPr lang="en-US" altLang="zh-CN" sz="3200" b="1" dirty="0">
                <a:solidFill>
                  <a:srgbClr val="961B0E"/>
                </a:solidFill>
              </a:rPr>
              <a:t>1.  </a:t>
            </a:r>
            <a:r>
              <a:rPr lang="zh-CN" altLang="en-US" sz="3200" b="1" dirty="0">
                <a:solidFill>
                  <a:srgbClr val="961B0E"/>
                </a:solidFill>
              </a:rPr>
              <a:t>被测组成要素的标注方法</a:t>
            </a:r>
            <a:r>
              <a:rPr lang="zh-CN" altLang="en-US" sz="2800" b="1" dirty="0">
                <a:solidFill>
                  <a:srgbClr val="0B0201"/>
                </a:solidFill>
              </a:rPr>
              <a:t>   指引线的箭头应置于轮廓线上或它的延长线上，并且带箭头的指引线必须明显地与尺寸线错开。还可以用带点的参考线把被测表面引出来。</a:t>
            </a:r>
          </a:p>
          <a:p>
            <a:pPr>
              <a:lnSpc>
                <a:spcPct val="90000"/>
              </a:lnSpc>
              <a:buFont typeface="Wingdings" panose="05000000000000000000" pitchFamily="2" charset="2"/>
              <a:buNone/>
            </a:pPr>
            <a:endParaRPr lang="zh-CN" altLang="en-US" sz="1000" b="1" dirty="0">
              <a:solidFill>
                <a:srgbClr val="0B0201"/>
              </a:solidFill>
            </a:endParaRPr>
          </a:p>
        </p:txBody>
      </p:sp>
      <p:pic>
        <p:nvPicPr>
          <p:cNvPr id="173061" name="Picture 10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9130" y="4052772"/>
            <a:ext cx="11090910" cy="2805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3D590729-FB81-4AFE-A950-69B7A57D785A}"/>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§2  </a:t>
            </a:r>
            <a:r>
              <a:rPr lang="zh-CN" altLang="en-US" kern="0" dirty="0"/>
              <a:t>几何公差在图样上的表示方法</a:t>
            </a:r>
          </a:p>
        </p:txBody>
      </p:sp>
    </p:spTree>
    <p:extLst>
      <p:ext uri="{BB962C8B-B14F-4D97-AF65-F5344CB8AC3E}">
        <p14:creationId xmlns:p14="http://schemas.microsoft.com/office/powerpoint/2010/main" val="257206399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a:extLst>
              <a:ext uri="{FF2B5EF4-FFF2-40B4-BE49-F238E27FC236}">
                <a16:creationId xmlns:a16="http://schemas.microsoft.com/office/drawing/2014/main" id="{1FDA52B1-43C8-4C71-B91C-5E88F714B66B}"/>
              </a:ext>
            </a:extLst>
          </p:cNvPr>
          <p:cNvSpPr>
            <a:spLocks noGrp="1"/>
          </p:cNvSpPr>
          <p:nvPr>
            <p:ph type="title"/>
          </p:nvPr>
        </p:nvSpPr>
        <p:spPr>
          <a:xfrm>
            <a:off x="239146" y="585108"/>
            <a:ext cx="11713708" cy="1368425"/>
          </a:xfrm>
        </p:spPr>
        <p:txBody>
          <a:bodyPr/>
          <a:lstStyle/>
          <a:p>
            <a:r>
              <a:rPr lang="en-US" altLang="zh-CN" sz="2400" b="1" dirty="0"/>
              <a:t>3</a:t>
            </a:r>
            <a:r>
              <a:rPr lang="zh-CN" altLang="en-US" sz="2400" b="1" dirty="0"/>
              <a:t>、</a:t>
            </a:r>
            <a:r>
              <a:rPr lang="en-US" altLang="zh-CN" sz="2400" b="1" dirty="0"/>
              <a:t> </a:t>
            </a:r>
            <a:r>
              <a:rPr lang="zh-CN" altLang="en-US" sz="2400" b="1" dirty="0"/>
              <a:t>两种零件标注了不同的几何公差，它们的要求有何不同？画出它们的几何公差带。</a:t>
            </a:r>
          </a:p>
        </p:txBody>
      </p:sp>
      <p:pic>
        <p:nvPicPr>
          <p:cNvPr id="5123" name="图片 2" descr="IMG_4246.JPG">
            <a:extLst>
              <a:ext uri="{FF2B5EF4-FFF2-40B4-BE49-F238E27FC236}">
                <a16:creationId xmlns:a16="http://schemas.microsoft.com/office/drawing/2014/main" id="{F4B22E21-193B-45B4-9EA3-7D37D50611BE}"/>
              </a:ext>
            </a:extLst>
          </p:cNvPr>
          <p:cNvPicPr>
            <a:picLocks noChangeAspect="1"/>
          </p:cNvPicPr>
          <p:nvPr/>
        </p:nvPicPr>
        <p:blipFill>
          <a:blip r:embed="rId2">
            <a:extLst>
              <a:ext uri="{28A0092B-C50C-407E-A947-70E740481C1C}">
                <a14:useLocalDpi xmlns:a14="http://schemas.microsoft.com/office/drawing/2010/main" val="0"/>
              </a:ext>
            </a:extLst>
          </a:blip>
          <a:srcRect l="12500" t="43750" r="21094" b="17708"/>
          <a:stretch>
            <a:fillRect/>
          </a:stretch>
        </p:blipFill>
        <p:spPr bwMode="auto">
          <a:xfrm>
            <a:off x="1518332" y="1638416"/>
            <a:ext cx="7940675"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
            <a:extLst>
              <a:ext uri="{FF2B5EF4-FFF2-40B4-BE49-F238E27FC236}">
                <a16:creationId xmlns:a16="http://schemas.microsoft.com/office/drawing/2014/main" id="{99C34EC1-F2B5-4469-95CE-FF432F2B9DE7}"/>
              </a:ext>
            </a:extLst>
          </p:cNvPr>
          <p:cNvSpPr txBox="1">
            <a:spLocks noChangeArrowheads="1"/>
          </p:cNvSpPr>
          <p:nvPr/>
        </p:nvSpPr>
        <p:spPr bwMode="auto">
          <a:xfrm>
            <a:off x="468085" y="5148833"/>
            <a:ext cx="11484769"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dirty="0">
                <a:latin typeface="Verdana" panose="020B0604030504040204" pitchFamily="34" charset="0"/>
              </a:rPr>
              <a:t>a</a:t>
            </a:r>
            <a:r>
              <a:rPr lang="zh-CN" altLang="en-US" sz="2000" b="1" dirty="0">
                <a:latin typeface="Verdana" panose="020B0604030504040204" pitchFamily="34" charset="0"/>
              </a:rPr>
              <a:t>：端面应限定在间距等于</a:t>
            </a:r>
            <a:r>
              <a:rPr lang="en-US" altLang="zh-CN" sz="2000" b="1" dirty="0">
                <a:latin typeface="Verdana" panose="020B0604030504040204" pitchFamily="34" charset="0"/>
              </a:rPr>
              <a:t>0.05</a:t>
            </a:r>
            <a:r>
              <a:rPr lang="zh-CN" altLang="en-US" sz="2000" b="1" dirty="0">
                <a:latin typeface="Verdana" panose="020B0604030504040204" pitchFamily="34" charset="0"/>
              </a:rPr>
              <a:t>的两平行平面之间。该两个平行平面按理论正确角度</a:t>
            </a:r>
            <a:r>
              <a:rPr lang="en-US" altLang="zh-CN" sz="2000" b="1" dirty="0">
                <a:latin typeface="Verdana" panose="020B0604030504040204" pitchFamily="34" charset="0"/>
              </a:rPr>
              <a:t>60</a:t>
            </a:r>
            <a:r>
              <a:rPr lang="zh-CN" altLang="en-US" sz="2000" b="1" dirty="0">
                <a:latin typeface="Verdana" panose="020B0604030504040204" pitchFamily="34" charset="0"/>
              </a:rPr>
              <a:t>度倾斜于基准轴线</a:t>
            </a:r>
            <a:r>
              <a:rPr lang="en-US" altLang="zh-CN" sz="2000" b="1" dirty="0">
                <a:latin typeface="Verdana" panose="020B0604030504040204" pitchFamily="34" charset="0"/>
              </a:rPr>
              <a:t>A</a:t>
            </a:r>
            <a:r>
              <a:rPr lang="zh-CN" altLang="en-US" sz="2000" b="1" dirty="0">
                <a:latin typeface="Verdana" panose="020B0604030504040204" pitchFamily="34" charset="0"/>
              </a:rPr>
              <a:t>；</a:t>
            </a:r>
          </a:p>
          <a:p>
            <a:pPr eaLnBrk="1" hangingPunct="1">
              <a:spcBef>
                <a:spcPct val="50000"/>
              </a:spcBef>
              <a:buFontTx/>
              <a:buNone/>
            </a:pPr>
            <a:r>
              <a:rPr lang="en-US" altLang="zh-CN" sz="2000" b="1" dirty="0">
                <a:latin typeface="Verdana" panose="020B0604030504040204" pitchFamily="34" charset="0"/>
              </a:rPr>
              <a:t>b</a:t>
            </a:r>
            <a:r>
              <a:rPr lang="zh-CN" altLang="en-US" sz="2000" b="1" dirty="0">
                <a:latin typeface="Verdana" panose="020B0604030504040204" pitchFamily="34" charset="0"/>
              </a:rPr>
              <a:t>：端面应限定在间距等于</a:t>
            </a:r>
            <a:r>
              <a:rPr lang="en-US" altLang="zh-CN" sz="2000" b="1" dirty="0">
                <a:latin typeface="Verdana" panose="020B0604030504040204" pitchFamily="34" charset="0"/>
              </a:rPr>
              <a:t>0.05</a:t>
            </a:r>
            <a:r>
              <a:rPr lang="zh-CN" altLang="en-US" sz="2000" b="1" dirty="0">
                <a:latin typeface="Verdana" panose="020B0604030504040204" pitchFamily="34" charset="0"/>
              </a:rPr>
              <a:t>、且对称于被测面的理论正确位置的两平行平面之间。该两平行平面对称于基准平面</a:t>
            </a:r>
            <a:r>
              <a:rPr lang="en-US" altLang="zh-CN" sz="2000" b="1" dirty="0">
                <a:latin typeface="Verdana" panose="020B0604030504040204" pitchFamily="34" charset="0"/>
              </a:rPr>
              <a:t>B</a:t>
            </a:r>
            <a:r>
              <a:rPr lang="zh-CN" altLang="en-US" sz="2000" b="1" dirty="0">
                <a:latin typeface="Verdana" panose="020B0604030504040204" pitchFamily="34" charset="0"/>
              </a:rPr>
              <a:t>、基准轴线</a:t>
            </a:r>
            <a:r>
              <a:rPr lang="en-US" altLang="zh-CN" sz="2000" b="1" dirty="0">
                <a:latin typeface="Verdana" panose="020B0604030504040204" pitchFamily="34" charset="0"/>
              </a:rPr>
              <a:t>A</a:t>
            </a:r>
            <a:r>
              <a:rPr lang="zh-CN" altLang="en-US" sz="2000" b="1" dirty="0">
                <a:latin typeface="Verdana" panose="020B0604030504040204" pitchFamily="34" charset="0"/>
              </a:rPr>
              <a:t>和理论正确尺寸</a:t>
            </a:r>
            <a:r>
              <a:rPr lang="en-US" altLang="zh-CN" sz="2000" b="1" dirty="0">
                <a:latin typeface="Verdana" panose="020B0604030504040204" pitchFamily="34" charset="0"/>
              </a:rPr>
              <a:t>L</a:t>
            </a:r>
            <a:r>
              <a:rPr lang="zh-CN" altLang="en-US" sz="2000" b="1" dirty="0">
                <a:latin typeface="Verdana" panose="020B0604030504040204" pitchFamily="34" charset="0"/>
              </a:rPr>
              <a:t>、理论正确尺寸度确定的被测面的理论正确位置；</a:t>
            </a:r>
          </a:p>
          <a:p>
            <a:pPr eaLnBrk="1" hangingPunct="1">
              <a:spcBef>
                <a:spcPct val="50000"/>
              </a:spcBef>
              <a:buFontTx/>
              <a:buNone/>
            </a:pPr>
            <a:r>
              <a:rPr lang="en-US" altLang="zh-CN" sz="2000" b="1" dirty="0">
                <a:latin typeface="Verdana" panose="020B0604030504040204" pitchFamily="34" charset="0"/>
              </a:rPr>
              <a:t> </a:t>
            </a:r>
            <a:endParaRPr lang="zh-CN" altLang="en-US" sz="2000" b="1" dirty="0">
              <a:latin typeface="Verdana" panose="020B0604030504040204" pitchFamily="34" charset="0"/>
            </a:endParaRPr>
          </a:p>
        </p:txBody>
      </p:sp>
      <p:sp>
        <p:nvSpPr>
          <p:cNvPr id="5" name="标题 1">
            <a:extLst>
              <a:ext uri="{FF2B5EF4-FFF2-40B4-BE49-F238E27FC236}">
                <a16:creationId xmlns:a16="http://schemas.microsoft.com/office/drawing/2014/main" id="{DE069CA5-521D-4E96-94EF-85B89180C5DA}"/>
              </a:ext>
            </a:extLst>
          </p:cNvPr>
          <p:cNvSpPr txBox="1">
            <a:spLocks/>
          </p:cNvSpPr>
          <p:nvPr/>
        </p:nvSpPr>
        <p:spPr>
          <a:xfrm>
            <a:off x="737002" y="122238"/>
            <a:ext cx="8642350" cy="582612"/>
          </a:xfrm>
          <a:prstGeom prst="rect">
            <a:avLst/>
          </a:prstGeom>
          <a:noFill/>
          <a:ln w="9525">
            <a:noFill/>
          </a:ln>
        </p:spPr>
        <p:txBody>
          <a:bodyPr vert="horz" lIns="91440" tIns="45720" rIns="91440" bIns="45720" rtlCol="0" anchor="ctr">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a:spcBef>
                <a:spcPct val="20000"/>
              </a:spcBef>
            </a:pPr>
            <a:r>
              <a:rPr lang="zh-CN" altLang="en-US" sz="3200" b="1" dirty="0">
                <a:latin typeface="微软雅黑" panose="020B0503020204020204" pitchFamily="34" charset="-122"/>
                <a:ea typeface="微软雅黑" panose="020B0503020204020204" pitchFamily="34" charset="-122"/>
                <a:cs typeface="+mn-cs"/>
              </a:rPr>
              <a:t>习题</a:t>
            </a:r>
            <a:r>
              <a:rPr lang="en-US" altLang="zh-CN" sz="3200" b="1" dirty="0">
                <a:latin typeface="微软雅黑" panose="020B0503020204020204" pitchFamily="34" charset="-122"/>
                <a:ea typeface="微软雅黑" panose="020B0503020204020204" pitchFamily="34" charset="-122"/>
                <a:cs typeface="+mn-cs"/>
              </a:rPr>
              <a:t>3</a:t>
            </a:r>
            <a:endParaRPr lang="zh-CN" altLang="en-US" sz="3200" b="1"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7FC8F68A-F441-40A1-B7A5-10BBB6FAA507}"/>
              </a:ext>
            </a:extLst>
          </p:cNvPr>
          <p:cNvSpPr>
            <a:spLocks noChangeArrowheads="1"/>
          </p:cNvSpPr>
          <p:nvPr/>
        </p:nvSpPr>
        <p:spPr bwMode="auto">
          <a:xfrm>
            <a:off x="87085" y="926440"/>
            <a:ext cx="7217229" cy="5931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har char="•"/>
              <a:tabLst>
                <a:tab pos="334963" algn="l"/>
              </a:tabLst>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tabLst>
                <a:tab pos="334963" algn="l"/>
              </a:tabLst>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tabLst>
                <a:tab pos="334963" algn="l"/>
              </a:tabLst>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tabLst>
                <a:tab pos="334963" algn="l"/>
              </a:tabLst>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tabLst>
                <a:tab pos="334963" algn="l"/>
              </a:tabLst>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tabLst>
                <a:tab pos="334963" algn="l"/>
              </a:tabLst>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tabLst>
                <a:tab pos="334963" algn="l"/>
              </a:tabLst>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tabLst>
                <a:tab pos="334963" algn="l"/>
              </a:tabLst>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tabLst>
                <a:tab pos="334963" algn="l"/>
              </a:tabLst>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dirty="0">
                <a:latin typeface="Times New Roman" panose="02020603050405020304" pitchFamily="18" charset="0"/>
                <a:cs typeface="Times New Roman" panose="02020603050405020304" pitchFamily="18" charset="0"/>
              </a:rPr>
              <a:t>4</a:t>
            </a:r>
            <a:r>
              <a:rPr lang="zh-CN" altLang="en-US" sz="2400" b="1" dirty="0">
                <a:latin typeface="Times New Roman" panose="02020603050405020304" pitchFamily="18" charset="0"/>
                <a:cs typeface="Times New Roman" panose="02020603050405020304" pitchFamily="18" charset="0"/>
              </a:rPr>
              <a:t>、将下列各项几何公差要求标注在下图上。</a:t>
            </a:r>
            <a:r>
              <a:rPr lang="en-US" altLang="zh-CN" sz="2400" b="1" dirty="0">
                <a:latin typeface="Times New Roman" panose="02020603050405020304" pitchFamily="18" charset="0"/>
                <a:cs typeface="Times New Roman" panose="02020603050405020304" pitchFamily="18" charset="0"/>
              </a:rPr>
              <a:t> </a:t>
            </a:r>
          </a:p>
          <a:p>
            <a:pPr marL="514350" indent="-514350">
              <a:lnSpc>
                <a:spcPct val="150000"/>
              </a:lnSpc>
              <a:spcBef>
                <a:spcPct val="0"/>
              </a:spcBef>
              <a:buFont typeface="+mj-ea"/>
              <a:buAutoNum type="circleNumDbPlain"/>
            </a:pPr>
            <a:r>
              <a:rPr lang="zh-CN" altLang="en-US" sz="2400" b="1" dirty="0">
                <a:latin typeface="Times New Roman" panose="02020603050405020304" pitchFamily="18" charset="0"/>
                <a:cs typeface="Times New Roman" panose="02020603050405020304" pitchFamily="18" charset="0"/>
              </a:rPr>
              <a:t>左端面的平面度公差</a:t>
            </a:r>
            <a:r>
              <a:rPr lang="en-US" altLang="zh-CN" sz="2400" b="1" dirty="0">
                <a:latin typeface="Times New Roman" panose="02020603050405020304" pitchFamily="18" charset="0"/>
                <a:cs typeface="Times New Roman" panose="02020603050405020304" pitchFamily="18" charset="0"/>
              </a:rPr>
              <a:t>0.01</a:t>
            </a:r>
            <a:r>
              <a:rPr lang="zh-CN" altLang="en-US" sz="2400" b="1" dirty="0">
                <a:latin typeface="Times New Roman" panose="02020603050405020304" pitchFamily="18" charset="0"/>
                <a:cs typeface="Times New Roman" panose="02020603050405020304" pitchFamily="18" charset="0"/>
              </a:rPr>
              <a:t>ｍｍ；</a:t>
            </a:r>
            <a:endParaRPr lang="zh-CN" altLang="en-US" sz="2400" b="1" dirty="0"/>
          </a:p>
          <a:p>
            <a:pPr marL="514350" indent="-514350">
              <a:lnSpc>
                <a:spcPct val="150000"/>
              </a:lnSpc>
              <a:spcBef>
                <a:spcPct val="0"/>
              </a:spcBef>
              <a:buFont typeface="+mj-ea"/>
              <a:buAutoNum type="circleNumDbPlain"/>
            </a:pPr>
            <a:r>
              <a:rPr lang="zh-CN" altLang="en-US" sz="2400" b="1" dirty="0">
                <a:latin typeface="Times New Roman" panose="02020603050405020304" pitchFamily="18" charset="0"/>
                <a:cs typeface="Times New Roman" panose="02020603050405020304" pitchFamily="18" charset="0"/>
              </a:rPr>
              <a:t>右端面对左端面的平行度公差</a:t>
            </a:r>
            <a:r>
              <a:rPr lang="en-US" altLang="zh-CN" sz="2400" b="1" dirty="0">
                <a:latin typeface="Times New Roman" panose="02020603050405020304" pitchFamily="18" charset="0"/>
                <a:cs typeface="Times New Roman" panose="02020603050405020304" pitchFamily="18" charset="0"/>
              </a:rPr>
              <a:t>0.02</a:t>
            </a:r>
            <a:r>
              <a:rPr lang="zh-CN" altLang="en-US" sz="2400" b="1" dirty="0">
                <a:latin typeface="Times New Roman" panose="02020603050405020304" pitchFamily="18" charset="0"/>
                <a:cs typeface="Times New Roman" panose="02020603050405020304" pitchFamily="18" charset="0"/>
              </a:rPr>
              <a:t>ｍｍ；</a:t>
            </a:r>
            <a:endParaRPr lang="zh-CN" altLang="en-US" sz="2400" b="1" dirty="0"/>
          </a:p>
          <a:p>
            <a:pPr marL="514350" indent="-514350">
              <a:lnSpc>
                <a:spcPct val="150000"/>
              </a:lnSpc>
              <a:spcBef>
                <a:spcPct val="0"/>
              </a:spcBef>
              <a:buFont typeface="+mj-ea"/>
              <a:buAutoNum type="circleNumDbPlain"/>
            </a:pPr>
            <a:r>
              <a:rPr lang="en-US" altLang="zh-CN" sz="2400" b="1" dirty="0">
                <a:latin typeface="Times New Roman" panose="02020603050405020304" pitchFamily="18" charset="0"/>
                <a:cs typeface="Times New Roman" panose="02020603050405020304" pitchFamily="18" charset="0"/>
              </a:rPr>
              <a:t>Φ70</a:t>
            </a:r>
            <a:r>
              <a:rPr lang="zh-CN" altLang="en-US" sz="2400" b="1" dirty="0">
                <a:latin typeface="Times New Roman" panose="02020603050405020304" pitchFamily="18" charset="0"/>
                <a:cs typeface="Times New Roman" panose="02020603050405020304" pitchFamily="18" charset="0"/>
              </a:rPr>
              <a:t>孔按</a:t>
            </a:r>
            <a:r>
              <a:rPr lang="en-US" altLang="zh-CN" sz="2400" b="1" dirty="0">
                <a:latin typeface="Times New Roman" panose="02020603050405020304" pitchFamily="18" charset="0"/>
                <a:cs typeface="Times New Roman" panose="02020603050405020304" pitchFamily="18" charset="0"/>
              </a:rPr>
              <a:t>H7</a:t>
            </a:r>
            <a:r>
              <a:rPr lang="zh-CN" altLang="en-US" sz="2400" b="1" dirty="0">
                <a:latin typeface="Times New Roman" panose="02020603050405020304" pitchFamily="18" charset="0"/>
                <a:cs typeface="Times New Roman" panose="02020603050405020304" pitchFamily="18" charset="0"/>
              </a:rPr>
              <a:t>遵守包容原则，</a:t>
            </a:r>
            <a:r>
              <a:rPr lang="en-US" altLang="zh-CN" sz="2400" b="1" dirty="0">
                <a:latin typeface="Times New Roman" panose="02020603050405020304" pitchFamily="18" charset="0"/>
                <a:cs typeface="Times New Roman" panose="02020603050405020304" pitchFamily="18" charset="0"/>
              </a:rPr>
              <a:t>Φ210</a:t>
            </a:r>
            <a:r>
              <a:rPr lang="zh-CN" altLang="en-US" sz="2400" b="1" dirty="0">
                <a:latin typeface="Times New Roman" panose="02020603050405020304" pitchFamily="18" charset="0"/>
                <a:cs typeface="Times New Roman" panose="02020603050405020304" pitchFamily="18" charset="0"/>
              </a:rPr>
              <a:t>外圆按ｈ</a:t>
            </a:r>
            <a:r>
              <a:rPr lang="en-US" altLang="zh-CN" sz="2400" b="1" dirty="0">
                <a:latin typeface="Times New Roman" panose="02020603050405020304" pitchFamily="18" charset="0"/>
                <a:cs typeface="Times New Roman" panose="02020603050405020304" pitchFamily="18" charset="0"/>
              </a:rPr>
              <a:t>7</a:t>
            </a:r>
            <a:r>
              <a:rPr lang="zh-CN" altLang="en-US" sz="2400" b="1" dirty="0">
                <a:latin typeface="Times New Roman" panose="02020603050405020304" pitchFamily="18" charset="0"/>
                <a:cs typeface="Times New Roman" panose="02020603050405020304" pitchFamily="18" charset="0"/>
              </a:rPr>
              <a:t>遵守独立原则；</a:t>
            </a:r>
            <a:endParaRPr lang="zh-CN" altLang="en-US" sz="2400" b="1" dirty="0"/>
          </a:p>
          <a:p>
            <a:pPr marL="514350" indent="-514350">
              <a:lnSpc>
                <a:spcPct val="150000"/>
              </a:lnSpc>
              <a:spcBef>
                <a:spcPct val="0"/>
              </a:spcBef>
              <a:buFont typeface="+mj-ea"/>
              <a:buAutoNum type="circleNumDbPlain"/>
            </a:pPr>
            <a:r>
              <a:rPr lang="en-US" altLang="zh-CN" sz="2400" b="1" dirty="0">
                <a:latin typeface="Times New Roman" panose="02020603050405020304" pitchFamily="18" charset="0"/>
                <a:cs typeface="Times New Roman" panose="02020603050405020304" pitchFamily="18" charset="0"/>
              </a:rPr>
              <a:t>Φ70</a:t>
            </a:r>
            <a:r>
              <a:rPr lang="zh-CN" altLang="en-US" sz="2400" b="1" dirty="0">
                <a:latin typeface="Times New Roman" panose="02020603050405020304" pitchFamily="18" charset="0"/>
                <a:cs typeface="Times New Roman" panose="02020603050405020304" pitchFamily="18" charset="0"/>
              </a:rPr>
              <a:t>孔轴线对左端面的垂直度公差</a:t>
            </a:r>
            <a:r>
              <a:rPr lang="en-US" altLang="zh-CN" sz="2400" b="1" dirty="0">
                <a:latin typeface="Times New Roman" panose="02020603050405020304" pitchFamily="18" charset="0"/>
                <a:cs typeface="Times New Roman" panose="02020603050405020304" pitchFamily="18" charset="0"/>
              </a:rPr>
              <a:t>0.025</a:t>
            </a:r>
            <a:r>
              <a:rPr lang="zh-CN" altLang="en-US" sz="2400" b="1" dirty="0">
                <a:latin typeface="Times New Roman" panose="02020603050405020304" pitchFamily="18" charset="0"/>
                <a:cs typeface="Times New Roman" panose="02020603050405020304" pitchFamily="18" charset="0"/>
              </a:rPr>
              <a:t>ｍｍ；</a:t>
            </a:r>
            <a:endParaRPr lang="zh-CN" altLang="en-US" sz="2400" b="1" dirty="0"/>
          </a:p>
          <a:p>
            <a:pPr marL="514350" indent="-514350">
              <a:lnSpc>
                <a:spcPct val="150000"/>
              </a:lnSpc>
              <a:spcBef>
                <a:spcPct val="0"/>
              </a:spcBef>
              <a:buFont typeface="+mj-ea"/>
              <a:buAutoNum type="circleNumDbPlain"/>
            </a:pPr>
            <a:r>
              <a:rPr lang="en-US" altLang="zh-CN" sz="2400" b="1" dirty="0">
                <a:latin typeface="Times New Roman" panose="02020603050405020304" pitchFamily="18" charset="0"/>
                <a:cs typeface="Times New Roman" panose="02020603050405020304" pitchFamily="18" charset="0"/>
              </a:rPr>
              <a:t>Φ210</a:t>
            </a:r>
            <a:r>
              <a:rPr lang="zh-CN" altLang="en-US" sz="2400" b="1" dirty="0">
                <a:latin typeface="Times New Roman" panose="02020603050405020304" pitchFamily="18" charset="0"/>
                <a:cs typeface="Times New Roman" panose="02020603050405020304" pitchFamily="18" charset="0"/>
              </a:rPr>
              <a:t>外圆轴线对</a:t>
            </a:r>
            <a:r>
              <a:rPr lang="en-US" altLang="zh-CN" sz="2400" b="1" dirty="0">
                <a:latin typeface="Times New Roman" panose="02020603050405020304" pitchFamily="18" charset="0"/>
                <a:cs typeface="Times New Roman" panose="02020603050405020304" pitchFamily="18" charset="0"/>
              </a:rPr>
              <a:t>Φ70</a:t>
            </a:r>
            <a:r>
              <a:rPr lang="zh-CN" altLang="en-US" sz="2400" b="1" dirty="0">
                <a:latin typeface="Times New Roman" panose="02020603050405020304" pitchFamily="18" charset="0"/>
                <a:cs typeface="Times New Roman" panose="02020603050405020304" pitchFamily="18" charset="0"/>
              </a:rPr>
              <a:t>孔的同轴度公差</a:t>
            </a:r>
            <a:r>
              <a:rPr lang="en-US" altLang="zh-CN" sz="2400" b="1" dirty="0">
                <a:latin typeface="Times New Roman" panose="02020603050405020304" pitchFamily="18" charset="0"/>
                <a:cs typeface="Times New Roman" panose="02020603050405020304" pitchFamily="18" charset="0"/>
              </a:rPr>
              <a:t>0.008</a:t>
            </a:r>
            <a:r>
              <a:rPr lang="zh-CN" altLang="en-US" sz="2400" b="1" dirty="0">
                <a:latin typeface="Times New Roman" panose="02020603050405020304" pitchFamily="18" charset="0"/>
                <a:cs typeface="Times New Roman" panose="02020603050405020304" pitchFamily="18" charset="0"/>
              </a:rPr>
              <a:t>ｍｍ；</a:t>
            </a:r>
            <a:endParaRPr lang="zh-CN" altLang="en-US" sz="2400" b="1" dirty="0"/>
          </a:p>
          <a:p>
            <a:pPr marL="514350" indent="-514350">
              <a:lnSpc>
                <a:spcPct val="150000"/>
              </a:lnSpc>
              <a:spcBef>
                <a:spcPct val="0"/>
              </a:spcBef>
              <a:buFont typeface="+mj-ea"/>
              <a:buAutoNum type="circleNumDbPlain"/>
            </a:pPr>
            <a:r>
              <a:rPr lang="en-US" altLang="zh-CN" sz="2400" b="1" dirty="0">
                <a:latin typeface="Times New Roman" panose="02020603050405020304" pitchFamily="18" charset="0"/>
                <a:cs typeface="Times New Roman" panose="02020603050405020304" pitchFamily="18" charset="0"/>
              </a:rPr>
              <a:t>4</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Φ20H8</a:t>
            </a:r>
            <a:r>
              <a:rPr lang="zh-CN" altLang="en-US" sz="2400" b="1" dirty="0">
                <a:latin typeface="Times New Roman" panose="02020603050405020304" pitchFamily="18" charset="0"/>
                <a:cs typeface="Times New Roman" panose="02020603050405020304" pitchFamily="18" charset="0"/>
              </a:rPr>
              <a:t>孔对左端面（第一基准）及</a:t>
            </a:r>
            <a:r>
              <a:rPr lang="en-US" altLang="zh-CN" sz="2400" b="1" dirty="0">
                <a:latin typeface="Times New Roman" panose="02020603050405020304" pitchFamily="18" charset="0"/>
                <a:cs typeface="Times New Roman" panose="02020603050405020304" pitchFamily="18" charset="0"/>
              </a:rPr>
              <a:t>Φ70</a:t>
            </a:r>
            <a:r>
              <a:rPr lang="zh-CN" altLang="en-US" sz="2400" b="1" dirty="0">
                <a:latin typeface="Times New Roman" panose="02020603050405020304" pitchFamily="18" charset="0"/>
                <a:cs typeface="Times New Roman" panose="02020603050405020304" pitchFamily="18" charset="0"/>
              </a:rPr>
              <a:t>孔轴线的位置度公差为</a:t>
            </a:r>
            <a:r>
              <a:rPr lang="en-US" altLang="zh-CN" sz="2400" b="1" dirty="0">
                <a:latin typeface="Times New Roman" panose="02020603050405020304" pitchFamily="18" charset="0"/>
                <a:cs typeface="Times New Roman" panose="02020603050405020304" pitchFamily="18" charset="0"/>
              </a:rPr>
              <a:t>Φ0.15</a:t>
            </a:r>
            <a:r>
              <a:rPr lang="zh-CN" altLang="en-US" sz="2400" b="1" dirty="0">
                <a:latin typeface="Times New Roman" panose="02020603050405020304" pitchFamily="18" charset="0"/>
                <a:cs typeface="Times New Roman" panose="02020603050405020304" pitchFamily="18" charset="0"/>
              </a:rPr>
              <a:t>ｍｍ</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要求均布</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采用最大实体要求，同时进一步要求</a:t>
            </a:r>
            <a:r>
              <a:rPr lang="en-US" altLang="zh-CN" sz="2400" b="1" dirty="0">
                <a:latin typeface="Times New Roman" panose="02020603050405020304" pitchFamily="18" charset="0"/>
                <a:cs typeface="Times New Roman" panose="02020603050405020304" pitchFamily="18" charset="0"/>
              </a:rPr>
              <a:t>4</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Φ20H8 </a:t>
            </a:r>
            <a:r>
              <a:rPr lang="zh-CN" altLang="en-US" sz="2400" b="1" dirty="0">
                <a:latin typeface="Times New Roman" panose="02020603050405020304" pitchFamily="18" charset="0"/>
                <a:cs typeface="Times New Roman" panose="02020603050405020304" pitchFamily="18" charset="0"/>
              </a:rPr>
              <a:t>孔之间轴线的位置度公差为</a:t>
            </a:r>
            <a:r>
              <a:rPr lang="en-US" altLang="zh-CN" sz="2400" b="1" dirty="0">
                <a:latin typeface="Times New Roman" panose="02020603050405020304" pitchFamily="18" charset="0"/>
                <a:cs typeface="Times New Roman" panose="02020603050405020304" pitchFamily="18" charset="0"/>
              </a:rPr>
              <a:t>Φ0.05mm</a:t>
            </a:r>
            <a:r>
              <a:rPr lang="zh-CN" altLang="en-US" sz="2400" b="1" dirty="0">
                <a:latin typeface="Times New Roman" panose="02020603050405020304" pitchFamily="18" charset="0"/>
                <a:cs typeface="Times New Roman" panose="02020603050405020304" pitchFamily="18" charset="0"/>
              </a:rPr>
              <a:t>（对第一基准）。</a:t>
            </a:r>
            <a:endParaRPr lang="zh-CN" altLang="en-US" sz="2400" b="1" dirty="0"/>
          </a:p>
        </p:txBody>
      </p:sp>
      <p:graphicFrame>
        <p:nvGraphicFramePr>
          <p:cNvPr id="3" name="对象 2">
            <a:extLst>
              <a:ext uri="{FF2B5EF4-FFF2-40B4-BE49-F238E27FC236}">
                <a16:creationId xmlns:a16="http://schemas.microsoft.com/office/drawing/2014/main" id="{79F36A46-332F-49FE-B8AB-0D17B288020D}"/>
              </a:ext>
            </a:extLst>
          </p:cNvPr>
          <p:cNvGraphicFramePr>
            <a:graphicFrameLocks noChangeAspect="1"/>
          </p:cNvGraphicFramePr>
          <p:nvPr>
            <p:extLst>
              <p:ext uri="{D42A27DB-BD31-4B8C-83A1-F6EECF244321}">
                <p14:modId xmlns:p14="http://schemas.microsoft.com/office/powerpoint/2010/main" val="3965500245"/>
              </p:ext>
            </p:extLst>
          </p:nvPr>
        </p:nvGraphicFramePr>
        <p:xfrm>
          <a:off x="7125608" y="2474483"/>
          <a:ext cx="5031217" cy="3022803"/>
        </p:xfrm>
        <a:graphic>
          <a:graphicData uri="http://schemas.openxmlformats.org/presentationml/2006/ole">
            <mc:AlternateContent xmlns:mc="http://schemas.openxmlformats.org/markup-compatibility/2006">
              <mc:Choice xmlns:v="urn:schemas-microsoft-com:vml" Requires="v">
                <p:oleObj name="BMP 图像" r:id="rId2" imgW="6542857" imgH="3933333" progId="Paint.Picture">
                  <p:embed/>
                </p:oleObj>
              </mc:Choice>
              <mc:Fallback>
                <p:oleObj name="BMP 图像" r:id="rId2" imgW="6542857" imgH="3933333" progId="Paint.Picture">
                  <p:embed/>
                  <p:pic>
                    <p:nvPicPr>
                      <p:cNvPr id="7170" name="对象 2">
                        <a:extLst>
                          <a:ext uri="{FF2B5EF4-FFF2-40B4-BE49-F238E27FC236}">
                            <a16:creationId xmlns:a16="http://schemas.microsoft.com/office/drawing/2014/main" id="{103D0BF3-811B-435D-83D9-A47DED483A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5608" y="2474483"/>
                        <a:ext cx="5031217" cy="3022803"/>
                      </a:xfrm>
                      <a:prstGeom prst="rect">
                        <a:avLst/>
                      </a:prstGeom>
                      <a:noFill/>
                      <a:ln>
                        <a:noFill/>
                      </a:ln>
                    </p:spPr>
                  </p:pic>
                </p:oleObj>
              </mc:Fallback>
            </mc:AlternateContent>
          </a:graphicData>
        </a:graphic>
      </p:graphicFrame>
      <p:sp>
        <p:nvSpPr>
          <p:cNvPr id="4" name="标题 1">
            <a:extLst>
              <a:ext uri="{FF2B5EF4-FFF2-40B4-BE49-F238E27FC236}">
                <a16:creationId xmlns:a16="http://schemas.microsoft.com/office/drawing/2014/main" id="{24D61A23-13DE-4D73-BD4E-1CB7C1A87B00}"/>
              </a:ext>
            </a:extLst>
          </p:cNvPr>
          <p:cNvSpPr txBox="1">
            <a:spLocks/>
          </p:cNvSpPr>
          <p:nvPr/>
        </p:nvSpPr>
        <p:spPr>
          <a:xfrm>
            <a:off x="737002" y="122238"/>
            <a:ext cx="8642350" cy="582612"/>
          </a:xfrm>
          <a:prstGeom prst="rect">
            <a:avLst/>
          </a:prstGeom>
          <a:noFill/>
          <a:ln w="9525">
            <a:noFill/>
          </a:ln>
        </p:spPr>
        <p:txBody>
          <a:bodyPr vert="horz" lIns="91440" tIns="45720" rIns="91440" bIns="45720" rtlCol="0" anchor="ctr">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a:spcBef>
                <a:spcPct val="20000"/>
              </a:spcBef>
            </a:pPr>
            <a:r>
              <a:rPr lang="zh-CN" altLang="en-US" sz="3200" b="1" dirty="0">
                <a:latin typeface="微软雅黑" panose="020B0503020204020204" pitchFamily="34" charset="-122"/>
                <a:ea typeface="微软雅黑" panose="020B0503020204020204" pitchFamily="34" charset="-122"/>
                <a:cs typeface="+mn-cs"/>
              </a:rPr>
              <a:t>习题</a:t>
            </a:r>
            <a:r>
              <a:rPr lang="en-US" altLang="zh-CN" sz="3200" b="1" dirty="0">
                <a:latin typeface="微软雅黑" panose="020B0503020204020204" pitchFamily="34" charset="-122"/>
                <a:ea typeface="微软雅黑" panose="020B0503020204020204" pitchFamily="34" charset="-122"/>
                <a:cs typeface="+mn-cs"/>
              </a:rPr>
              <a:t>4</a:t>
            </a:r>
            <a:endParaRPr lang="zh-CN" altLang="en-US" sz="3200" b="1"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8">
            <a:extLst>
              <a:ext uri="{FF2B5EF4-FFF2-40B4-BE49-F238E27FC236}">
                <a16:creationId xmlns:a16="http://schemas.microsoft.com/office/drawing/2014/main" id="{F0397D10-F078-4870-9F95-0E7048EDD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4106" y="990598"/>
            <a:ext cx="10797293" cy="5841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cxnSp>
        <p:nvCxnSpPr>
          <p:cNvPr id="8" name="直接箭头连接符 5">
            <a:extLst>
              <a:ext uri="{FF2B5EF4-FFF2-40B4-BE49-F238E27FC236}">
                <a16:creationId xmlns:a16="http://schemas.microsoft.com/office/drawing/2014/main" id="{F9502C0C-D943-47A3-9921-27112AFB0443}"/>
              </a:ext>
            </a:extLst>
          </p:cNvPr>
          <p:cNvCxnSpPr>
            <a:cxnSpLocks noChangeShapeType="1"/>
          </p:cNvCxnSpPr>
          <p:nvPr/>
        </p:nvCxnSpPr>
        <p:spPr bwMode="auto">
          <a:xfrm rot="5400000">
            <a:off x="1470906" y="4940300"/>
            <a:ext cx="785813" cy="642938"/>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50800">
                <a:solidFill>
                  <a:srgbClr val="000000"/>
                </a:solidFill>
                <a:round/>
                <a:headEnd/>
                <a:tailEnd/>
              </a14:hiddenLine>
            </a:ext>
          </a:extLst>
        </p:spPr>
      </p:cxnSp>
      <p:sp>
        <p:nvSpPr>
          <p:cNvPr id="9" name="矩形 8">
            <a:extLst>
              <a:ext uri="{FF2B5EF4-FFF2-40B4-BE49-F238E27FC236}">
                <a16:creationId xmlns:a16="http://schemas.microsoft.com/office/drawing/2014/main" id="{C38DEEE8-3FB4-41B4-A72F-7E4824794A7F}"/>
              </a:ext>
            </a:extLst>
          </p:cNvPr>
          <p:cNvSpPr>
            <a:spLocks noChangeArrowheads="1"/>
          </p:cNvSpPr>
          <p:nvPr/>
        </p:nvSpPr>
        <p:spPr bwMode="auto">
          <a:xfrm>
            <a:off x="899406" y="6436405"/>
            <a:ext cx="642937" cy="269195"/>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Times New Roman" panose="02020603050405020304" pitchFamily="18" charset="0"/>
                <a:ea typeface="楷体_GB2312" pitchFamily="49" charset="-122"/>
              </a:rPr>
              <a:t>(1)</a:t>
            </a:r>
          </a:p>
        </p:txBody>
      </p:sp>
      <p:sp>
        <p:nvSpPr>
          <p:cNvPr id="10" name="矩形 9">
            <a:extLst>
              <a:ext uri="{FF2B5EF4-FFF2-40B4-BE49-F238E27FC236}">
                <a16:creationId xmlns:a16="http://schemas.microsoft.com/office/drawing/2014/main" id="{9C3B87D0-797D-420B-AD77-24851AD7174E}"/>
              </a:ext>
            </a:extLst>
          </p:cNvPr>
          <p:cNvSpPr>
            <a:spLocks noChangeArrowheads="1"/>
          </p:cNvSpPr>
          <p:nvPr/>
        </p:nvSpPr>
        <p:spPr bwMode="auto">
          <a:xfrm>
            <a:off x="3919625" y="5368926"/>
            <a:ext cx="642938" cy="571500"/>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Times New Roman" panose="02020603050405020304" pitchFamily="18" charset="0"/>
                <a:ea typeface="楷体_GB2312" pitchFamily="49" charset="-122"/>
              </a:rPr>
              <a:t>(2)</a:t>
            </a:r>
          </a:p>
        </p:txBody>
      </p:sp>
      <p:sp>
        <p:nvSpPr>
          <p:cNvPr id="11" name="矩形 10">
            <a:extLst>
              <a:ext uri="{FF2B5EF4-FFF2-40B4-BE49-F238E27FC236}">
                <a16:creationId xmlns:a16="http://schemas.microsoft.com/office/drawing/2014/main" id="{D52CF7A0-E290-4B29-965C-6808CF55A073}"/>
              </a:ext>
            </a:extLst>
          </p:cNvPr>
          <p:cNvSpPr>
            <a:spLocks noChangeArrowheads="1"/>
          </p:cNvSpPr>
          <p:nvPr/>
        </p:nvSpPr>
        <p:spPr bwMode="auto">
          <a:xfrm>
            <a:off x="3598157" y="3227387"/>
            <a:ext cx="642937" cy="571500"/>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Times New Roman" panose="02020603050405020304" pitchFamily="18" charset="0"/>
                <a:ea typeface="楷体_GB2312" pitchFamily="49" charset="-122"/>
              </a:rPr>
              <a:t>(3)</a:t>
            </a:r>
          </a:p>
        </p:txBody>
      </p:sp>
      <p:sp>
        <p:nvSpPr>
          <p:cNvPr id="12" name="矩形 11">
            <a:extLst>
              <a:ext uri="{FF2B5EF4-FFF2-40B4-BE49-F238E27FC236}">
                <a16:creationId xmlns:a16="http://schemas.microsoft.com/office/drawing/2014/main" id="{4A464A09-5716-4F7E-AD48-E1BC2FE27815}"/>
              </a:ext>
            </a:extLst>
          </p:cNvPr>
          <p:cNvSpPr>
            <a:spLocks noChangeArrowheads="1"/>
          </p:cNvSpPr>
          <p:nvPr/>
        </p:nvSpPr>
        <p:spPr bwMode="auto">
          <a:xfrm>
            <a:off x="2290057" y="990598"/>
            <a:ext cx="642937" cy="214314"/>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Times New Roman" panose="02020603050405020304" pitchFamily="18" charset="0"/>
                <a:ea typeface="楷体_GB2312" pitchFamily="49" charset="-122"/>
              </a:rPr>
              <a:t>(4)</a:t>
            </a:r>
          </a:p>
        </p:txBody>
      </p:sp>
      <p:sp>
        <p:nvSpPr>
          <p:cNvPr id="13" name="矩形 12">
            <a:extLst>
              <a:ext uri="{FF2B5EF4-FFF2-40B4-BE49-F238E27FC236}">
                <a16:creationId xmlns:a16="http://schemas.microsoft.com/office/drawing/2014/main" id="{D24A9D9D-EBA5-44BA-BFC9-19DC88EDB6F8}"/>
              </a:ext>
            </a:extLst>
          </p:cNvPr>
          <p:cNvSpPr>
            <a:spLocks noChangeArrowheads="1"/>
          </p:cNvSpPr>
          <p:nvPr/>
        </p:nvSpPr>
        <p:spPr bwMode="auto">
          <a:xfrm>
            <a:off x="5114219" y="1296987"/>
            <a:ext cx="642938" cy="571500"/>
          </a:xfrm>
          <a:prstGeom prst="rect">
            <a:avLst/>
          </a:prstGeom>
          <a:solidFill>
            <a:schemeClr val="bg1"/>
          </a:solidFill>
          <a:ln>
            <a:noFill/>
          </a:ln>
          <a:extLst>
            <a:ext uri="{91240B29-F687-4F45-9708-019B960494DF}">
              <a14:hiddenLine xmlns:a14="http://schemas.microsoft.com/office/drawing/2010/main" w="50800">
                <a:solidFill>
                  <a:srgbClr val="000000"/>
                </a:solidFill>
                <a:miter lim="800000"/>
                <a:headEnd/>
                <a:tailEnd/>
              </a14:hiddenLine>
            </a:ext>
          </a:extLst>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Times New Roman" panose="02020603050405020304" pitchFamily="18" charset="0"/>
                <a:ea typeface="楷体_GB2312" pitchFamily="49" charset="-122"/>
              </a:rPr>
              <a:t>(5)</a:t>
            </a:r>
          </a:p>
        </p:txBody>
      </p:sp>
      <p:sp>
        <p:nvSpPr>
          <p:cNvPr id="14" name="矩形 13">
            <a:extLst>
              <a:ext uri="{FF2B5EF4-FFF2-40B4-BE49-F238E27FC236}">
                <a16:creationId xmlns:a16="http://schemas.microsoft.com/office/drawing/2014/main" id="{F340844D-E3AD-4A52-9A90-0B51895193EB}"/>
              </a:ext>
            </a:extLst>
          </p:cNvPr>
          <p:cNvSpPr>
            <a:spLocks noChangeArrowheads="1"/>
          </p:cNvSpPr>
          <p:nvPr/>
        </p:nvSpPr>
        <p:spPr bwMode="auto">
          <a:xfrm>
            <a:off x="10558462" y="2345418"/>
            <a:ext cx="642937" cy="571500"/>
          </a:xfrm>
          <a:prstGeom prst="rect">
            <a:avLst/>
          </a:prstGeom>
          <a:noFill/>
          <a:ln>
            <a:noFill/>
          </a:ln>
        </p:spPr>
        <p:txBody>
          <a:bodyPr lIns="0" tIns="0" rIns="0" bIns="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dirty="0">
                <a:solidFill>
                  <a:srgbClr val="FF0000"/>
                </a:solidFill>
                <a:latin typeface="Times New Roman" panose="02020603050405020304" pitchFamily="18" charset="0"/>
                <a:ea typeface="楷体_GB2312" pitchFamily="49" charset="-122"/>
              </a:rPr>
              <a:t>(6)</a:t>
            </a:r>
          </a:p>
        </p:txBody>
      </p:sp>
      <p:sp>
        <p:nvSpPr>
          <p:cNvPr id="16" name="标题 1">
            <a:extLst>
              <a:ext uri="{FF2B5EF4-FFF2-40B4-BE49-F238E27FC236}">
                <a16:creationId xmlns:a16="http://schemas.microsoft.com/office/drawing/2014/main" id="{B64DCA66-6D7D-47C8-BA12-95BE12CB7E05}"/>
              </a:ext>
            </a:extLst>
          </p:cNvPr>
          <p:cNvSpPr txBox="1">
            <a:spLocks/>
          </p:cNvSpPr>
          <p:nvPr/>
        </p:nvSpPr>
        <p:spPr>
          <a:xfrm>
            <a:off x="737002" y="122238"/>
            <a:ext cx="8642350" cy="582612"/>
          </a:xfrm>
          <a:prstGeom prst="rect">
            <a:avLst/>
          </a:prstGeom>
          <a:noFill/>
          <a:ln w="9525">
            <a:noFill/>
          </a:ln>
        </p:spPr>
        <p:txBody>
          <a:bodyPr vert="horz" lIns="91440" tIns="45720" rIns="91440" bIns="45720" rtlCol="0" anchor="ctr">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a:spcBef>
                <a:spcPct val="20000"/>
              </a:spcBef>
            </a:pPr>
            <a:r>
              <a:rPr lang="zh-CN" altLang="en-US" sz="3200" b="1" dirty="0">
                <a:latin typeface="微软雅黑" panose="020B0503020204020204" pitchFamily="34" charset="-122"/>
                <a:ea typeface="微软雅黑" panose="020B0503020204020204" pitchFamily="34" charset="-122"/>
                <a:cs typeface="+mn-cs"/>
              </a:rPr>
              <a:t>习题</a:t>
            </a:r>
            <a:r>
              <a:rPr lang="en-US" altLang="zh-CN" sz="3200" b="1" dirty="0">
                <a:latin typeface="微软雅黑" panose="020B0503020204020204" pitchFamily="34" charset="-122"/>
                <a:ea typeface="微软雅黑" panose="020B0503020204020204" pitchFamily="34" charset="-122"/>
                <a:cs typeface="+mn-cs"/>
              </a:rPr>
              <a:t>4</a:t>
            </a:r>
            <a:endParaRPr lang="zh-CN" altLang="en-US" sz="3200" b="1" dirty="0">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6448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ppt_x</p:attrName>
                                        </p:attrNameLst>
                                      </p:cBhvr>
                                      <p:tavLst>
                                        <p:tav tm="0">
                                          <p:val>
                                            <p:strVal val="#ppt_x"/>
                                          </p:val>
                                        </p:tav>
                                        <p:tav tm="100000">
                                          <p:val>
                                            <p:strVal val="#ppt_x"/>
                                          </p:val>
                                        </p:tav>
                                      </p:tavLst>
                                    </p:anim>
                                    <p:anim calcmode="lin" valueType="num">
                                      <p:cBhvr>
                                        <p:cTn id="13" dur="500" fill="hold"/>
                                        <p:tgtEl>
                                          <p:spTgt spid="10"/>
                                        </p:tgtEl>
                                        <p:attrNameLst>
                                          <p:attrName>ppt_y</p:attrName>
                                        </p:attrNameLst>
                                      </p:cBhvr>
                                      <p:tavLst>
                                        <p:tav tm="0">
                                          <p:val>
                                            <p:strVal val="1+#ppt_h/2"/>
                                          </p:val>
                                        </p:tav>
                                        <p:tav tm="100000">
                                          <p:val>
                                            <p:strVal val="#ppt_y"/>
                                          </p:val>
                                        </p:tav>
                                      </p:tavLst>
                                    </p:anim>
                                  </p:childTnLst>
                                </p:cTn>
                              </p:par>
                              <p:par>
                                <p:cTn id="14" presetID="4"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ox(in)">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amond(in)">
                                      <p:cBhvr>
                                        <p:cTn id="21" dur="20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checkerboard(across)">
                                      <p:cBhvr>
                                        <p:cTn id="26" dur="50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21"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wheel(4)">
                                      <p:cBhvr>
                                        <p:cTn id="3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p:bldP spid="11" grpId="0" bldLvl="0" animBg="1"/>
      <p:bldP spid="12" grpId="0" bldLvl="0" animBg="1"/>
      <p:bldP spid="13" grpId="0" bldLvl="0" animBg="1"/>
      <p:bldP spid="14" grpId="0" bldLvl="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6" descr="IMG_6652.jpg">
            <a:extLst>
              <a:ext uri="{FF2B5EF4-FFF2-40B4-BE49-F238E27FC236}">
                <a16:creationId xmlns:a16="http://schemas.microsoft.com/office/drawing/2014/main" id="{A48DD599-2B7D-44D0-BA54-3FAF7049B0A1}"/>
              </a:ext>
            </a:extLst>
          </p:cNvPr>
          <p:cNvPicPr>
            <a:picLocks noChangeAspect="1" noChangeArrowheads="1"/>
          </p:cNvPicPr>
          <p:nvPr/>
        </p:nvPicPr>
        <p:blipFill>
          <a:blip r:embed="rId2" cstate="print">
            <a:lum bright="30000" contrast="52000"/>
            <a:extLst>
              <a:ext uri="{28A0092B-C50C-407E-A947-70E740481C1C}">
                <a14:useLocalDpi xmlns:a14="http://schemas.microsoft.com/office/drawing/2010/main" val="0"/>
              </a:ext>
            </a:extLst>
          </a:blip>
          <a:srcRect l="10156" t="27083" r="30469" b="12498"/>
          <a:stretch>
            <a:fillRect/>
          </a:stretch>
        </p:blipFill>
        <p:spPr bwMode="auto">
          <a:xfrm>
            <a:off x="0" y="1716524"/>
            <a:ext cx="5580969" cy="4014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5" name="标题 1">
            <a:extLst>
              <a:ext uri="{FF2B5EF4-FFF2-40B4-BE49-F238E27FC236}">
                <a16:creationId xmlns:a16="http://schemas.microsoft.com/office/drawing/2014/main" id="{22884972-0EBA-4988-8B4E-C09E4F6BDED3}"/>
              </a:ext>
            </a:extLst>
          </p:cNvPr>
          <p:cNvSpPr>
            <a:spLocks noGrp="1" noChangeArrowheads="1"/>
          </p:cNvSpPr>
          <p:nvPr>
            <p:ph type="title"/>
          </p:nvPr>
        </p:nvSpPr>
        <p:spPr>
          <a:xfrm>
            <a:off x="109538" y="990828"/>
            <a:ext cx="5986462" cy="622300"/>
          </a:xfrm>
        </p:spPr>
        <p:txBody>
          <a:bodyPr/>
          <a:lstStyle/>
          <a:p>
            <a:pPr algn="l"/>
            <a:r>
              <a:rPr lang="en-US" altLang="zh-CN" sz="2800" b="1" dirty="0"/>
              <a:t>5</a:t>
            </a:r>
            <a:r>
              <a:rPr lang="zh-CN" altLang="en-US" sz="2800" b="1" dirty="0"/>
              <a:t>、 指出几何公差的标注错误并改正</a:t>
            </a:r>
            <a:endParaRPr lang="en-US" altLang="zh-CN" sz="2800" b="1" dirty="0"/>
          </a:p>
        </p:txBody>
      </p:sp>
      <p:pic>
        <p:nvPicPr>
          <p:cNvPr id="4" name="Picture 8">
            <a:extLst>
              <a:ext uri="{FF2B5EF4-FFF2-40B4-BE49-F238E27FC236}">
                <a16:creationId xmlns:a16="http://schemas.microsoft.com/office/drawing/2014/main" id="{C7F46FFB-0266-4A44-90DC-7FEE1FF2C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803610"/>
            <a:ext cx="5981700"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pic>
      <p:sp>
        <p:nvSpPr>
          <p:cNvPr id="5" name="标题 1">
            <a:extLst>
              <a:ext uri="{FF2B5EF4-FFF2-40B4-BE49-F238E27FC236}">
                <a16:creationId xmlns:a16="http://schemas.microsoft.com/office/drawing/2014/main" id="{3FD3617A-361D-47E6-A342-CE4C02060FDC}"/>
              </a:ext>
            </a:extLst>
          </p:cNvPr>
          <p:cNvSpPr txBox="1">
            <a:spLocks/>
          </p:cNvSpPr>
          <p:nvPr/>
        </p:nvSpPr>
        <p:spPr>
          <a:xfrm>
            <a:off x="737002" y="122238"/>
            <a:ext cx="8642350" cy="582612"/>
          </a:xfrm>
          <a:prstGeom prst="rect">
            <a:avLst/>
          </a:prstGeom>
          <a:noFill/>
          <a:ln w="9525">
            <a:noFill/>
          </a:ln>
        </p:spPr>
        <p:txBody>
          <a:bodyPr vert="horz" lIns="91440" tIns="45720" rIns="91440" bIns="45720" rtlCol="0" anchor="ctr">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a:spcBef>
                <a:spcPct val="20000"/>
              </a:spcBef>
            </a:pPr>
            <a:r>
              <a:rPr lang="zh-CN" altLang="en-US" sz="3200" b="1" dirty="0">
                <a:latin typeface="微软雅黑" panose="020B0503020204020204" pitchFamily="34" charset="-122"/>
                <a:ea typeface="微软雅黑" panose="020B0503020204020204" pitchFamily="34" charset="-122"/>
                <a:cs typeface="+mn-cs"/>
              </a:rPr>
              <a:t>习题</a:t>
            </a:r>
            <a:r>
              <a:rPr lang="en-US" altLang="zh-CN" sz="3200" b="1" dirty="0">
                <a:latin typeface="微软雅黑" panose="020B0503020204020204" pitchFamily="34" charset="-122"/>
                <a:ea typeface="微软雅黑" panose="020B0503020204020204" pitchFamily="34" charset="-122"/>
                <a:cs typeface="+mn-cs"/>
              </a:rPr>
              <a:t>5</a:t>
            </a:r>
            <a:endParaRPr lang="zh-CN" altLang="en-US" sz="3200" b="1" dirty="0">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68DD4F1-A576-42AD-B1DF-987E5CEC80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399" y="2024743"/>
            <a:ext cx="4864130" cy="3946864"/>
          </a:xfrm>
          <a:prstGeom prst="rect">
            <a:avLst/>
          </a:prstGeom>
        </p:spPr>
      </p:pic>
      <p:pic>
        <p:nvPicPr>
          <p:cNvPr id="9" name="图片 8">
            <a:extLst>
              <a:ext uri="{FF2B5EF4-FFF2-40B4-BE49-F238E27FC236}">
                <a16:creationId xmlns:a16="http://schemas.microsoft.com/office/drawing/2014/main" id="{F08BA796-864C-4993-9D48-FB143C443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4899" y="1872342"/>
            <a:ext cx="4848906" cy="2897979"/>
          </a:xfrm>
          <a:prstGeom prst="rect">
            <a:avLst/>
          </a:prstGeom>
        </p:spPr>
      </p:pic>
    </p:spTree>
    <p:extLst>
      <p:ext uri="{BB962C8B-B14F-4D97-AF65-F5344CB8AC3E}">
        <p14:creationId xmlns:p14="http://schemas.microsoft.com/office/powerpoint/2010/main" val="57254195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rot="18958199">
            <a:off x="10948234" y="2345971"/>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 name="图片 11">
            <a:extLst>
              <a:ext uri="{FF2B5EF4-FFF2-40B4-BE49-F238E27FC236}">
                <a16:creationId xmlns:a16="http://schemas.microsoft.com/office/drawing/2014/main" id="{3EE0F365-9706-42AD-A5AA-C7B0B2B3749C}"/>
              </a:ext>
            </a:extLst>
          </p:cNvPr>
          <p:cNvPicPr>
            <a:picLocks noChangeAspect="1"/>
          </p:cNvPicPr>
          <p:nvPr/>
        </p:nvPicPr>
        <p:blipFill>
          <a:blip r:embed="rId3"/>
          <a:stretch>
            <a:fillRect/>
          </a:stretch>
        </p:blipFill>
        <p:spPr>
          <a:xfrm>
            <a:off x="0" y="-25713"/>
            <a:ext cx="12192000" cy="2273085"/>
          </a:xfrm>
          <a:prstGeom prst="rect">
            <a:avLst/>
          </a:prstGeom>
        </p:spPr>
      </p:pic>
      <p:sp>
        <p:nvSpPr>
          <p:cNvPr id="13" name="Rectangle 5">
            <a:extLst>
              <a:ext uri="{FF2B5EF4-FFF2-40B4-BE49-F238E27FC236}">
                <a16:creationId xmlns:a16="http://schemas.microsoft.com/office/drawing/2014/main" id="{C1AB420E-8503-4EAA-978D-EDD7612064B1}"/>
              </a:ext>
            </a:extLst>
          </p:cNvPr>
          <p:cNvSpPr txBox="1">
            <a:spLocks noChangeArrowheads="1"/>
          </p:cNvSpPr>
          <p:nvPr/>
        </p:nvSpPr>
        <p:spPr>
          <a:xfrm>
            <a:off x="265611" y="396284"/>
            <a:ext cx="11558663" cy="2101850"/>
          </a:xfrm>
          <a:prstGeom prst="rect">
            <a:avLst/>
          </a:prstGeom>
        </p:spPr>
        <p:txBody>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pPr>
              <a:lnSpc>
                <a:spcPct val="150000"/>
              </a:lnSpc>
            </a:pPr>
            <a:r>
              <a:rPr lang="zh-CN" altLang="en-US" sz="5400" kern="0" dirty="0">
                <a:solidFill>
                  <a:srgbClr val="C00000"/>
                </a:solidFill>
                <a:latin typeface="Times New Roman" panose="02020603050405020304" pitchFamily="18" charset="0"/>
                <a:ea typeface="黑体" panose="02010609060101010101" pitchFamily="49" charset="-122"/>
              </a:rPr>
              <a:t>互换性与技术测量</a:t>
            </a:r>
            <a:endParaRPr lang="en-US" altLang="zh-CN" sz="5400" kern="0" dirty="0">
              <a:solidFill>
                <a:srgbClr val="C00000"/>
              </a:solidFill>
              <a:latin typeface="Times New Roman" panose="02020603050405020304" pitchFamily="18" charset="0"/>
              <a:ea typeface="黑体" panose="02010609060101010101" pitchFamily="49" charset="-122"/>
            </a:endParaRPr>
          </a:p>
          <a:p>
            <a:pPr>
              <a:lnSpc>
                <a:spcPct val="150000"/>
              </a:lnSpc>
            </a:pPr>
            <a:endParaRPr lang="en-US" altLang="zh-CN" sz="1800" kern="0" dirty="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4000" kern="0" dirty="0">
                <a:solidFill>
                  <a:srgbClr val="C00000"/>
                </a:solidFill>
                <a:latin typeface="Times New Roman" panose="02020603050405020304" pitchFamily="18" charset="0"/>
                <a:cs typeface="Times New Roman" panose="02020603050405020304" pitchFamily="18" charset="0"/>
              </a:rPr>
              <a:t>Interchangeability and Technical Measurement</a:t>
            </a:r>
            <a:r>
              <a:rPr lang="en-US" altLang="zh-CN" sz="4000" kern="0" dirty="0">
                <a:solidFill>
                  <a:srgbClr val="C00000"/>
                </a:solidFill>
              </a:rPr>
              <a:t> </a:t>
            </a:r>
            <a:endParaRPr lang="zh-CN" altLang="en-US" sz="4000" kern="0" dirty="0">
              <a:solidFill>
                <a:srgbClr val="C00000"/>
              </a:solidFill>
            </a:endParaRPr>
          </a:p>
        </p:txBody>
      </p:sp>
      <p:sp>
        <p:nvSpPr>
          <p:cNvPr id="8" name="Text Box 5">
            <a:extLst>
              <a:ext uri="{FF2B5EF4-FFF2-40B4-BE49-F238E27FC236}">
                <a16:creationId xmlns:a16="http://schemas.microsoft.com/office/drawing/2014/main" id="{F421844A-E017-4137-812F-B131C6196BC1}"/>
              </a:ext>
            </a:extLst>
          </p:cNvPr>
          <p:cNvSpPr txBox="1">
            <a:spLocks noChangeArrowheads="1"/>
          </p:cNvSpPr>
          <p:nvPr/>
        </p:nvSpPr>
        <p:spPr bwMode="auto">
          <a:xfrm>
            <a:off x="1872495" y="3760713"/>
            <a:ext cx="8692136" cy="1883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zh-CN" altLang="en-US" sz="8800" b="1" dirty="0">
                <a:solidFill>
                  <a:srgbClr val="333399"/>
                </a:solidFill>
                <a:latin typeface="华文中宋" panose="02010600040101010101" pitchFamily="2" charset="-122"/>
                <a:ea typeface="华文中宋" panose="02010600040101010101" pitchFamily="2" charset="-122"/>
                <a:sym typeface="Symbol" panose="05050102010706020507" pitchFamily="18" charset="2"/>
              </a:rPr>
              <a:t>谢谢！</a:t>
            </a:r>
            <a:endParaRPr lang="en-US" sz="8800" b="1" dirty="0">
              <a:solidFill>
                <a:srgbClr val="333399"/>
              </a:solidFill>
              <a:latin typeface="华文中宋" panose="02010600040101010101" pitchFamily="2" charset="-122"/>
              <a:ea typeface="华文中宋" panose="02010600040101010101" pitchFamily="2" charset="-122"/>
              <a:sym typeface="Symbol" panose="05050102010706020507" pitchFamily="18" charset="2"/>
            </a:endParaRPr>
          </a:p>
        </p:txBody>
      </p:sp>
    </p:spTree>
    <p:extLst>
      <p:ext uri="{BB962C8B-B14F-4D97-AF65-F5344CB8AC3E}">
        <p14:creationId xmlns:p14="http://schemas.microsoft.com/office/powerpoint/2010/main" val="3142390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1" name="Rectangle 3"/>
          <p:cNvSpPr>
            <a:spLocks noGrp="1" noChangeArrowheads="1"/>
          </p:cNvSpPr>
          <p:nvPr>
            <p:ph type="body" sz="half" idx="1"/>
          </p:nvPr>
        </p:nvSpPr>
        <p:spPr>
          <a:xfrm>
            <a:off x="198120" y="1158147"/>
            <a:ext cx="11602085" cy="5429179"/>
          </a:xfrm>
          <a:noFill/>
        </p:spPr>
        <p:txBody>
          <a:bodyPr vert="horz" wrap="square" lIns="0" tIns="0" rIns="0" bIns="0" rtlCol="0">
            <a:spAutoFit/>
          </a:bodyPr>
          <a:lstStyle/>
          <a:p>
            <a:pPr>
              <a:buFont typeface="Wingdings" panose="05000000000000000000" pitchFamily="2" charset="2"/>
              <a:buNone/>
            </a:pPr>
            <a:r>
              <a:rPr lang="en-US" altLang="zh-CN" sz="3200" b="1" dirty="0">
                <a:solidFill>
                  <a:srgbClr val="961B0E"/>
                </a:solidFill>
              </a:rPr>
              <a:t>  2.  </a:t>
            </a:r>
            <a:r>
              <a:rPr lang="zh-CN" altLang="en-US" sz="3200" b="1" dirty="0">
                <a:solidFill>
                  <a:srgbClr val="961B0E"/>
                </a:solidFill>
              </a:rPr>
              <a:t>被测导出要素的标注方法</a:t>
            </a:r>
          </a:p>
          <a:p>
            <a:pPr>
              <a:lnSpc>
                <a:spcPct val="150000"/>
              </a:lnSpc>
              <a:spcBef>
                <a:spcPts val="1200"/>
              </a:spcBef>
              <a:buNone/>
            </a:pPr>
            <a:r>
              <a:rPr lang="zh-CN" altLang="en-US" sz="2400" b="1" dirty="0">
                <a:solidFill>
                  <a:srgbClr val="0B0201"/>
                </a:solidFill>
              </a:rPr>
              <a:t>  </a:t>
            </a:r>
            <a:r>
              <a:rPr lang="zh-CN" altLang="en-US" sz="2800" b="1" dirty="0">
                <a:solidFill>
                  <a:srgbClr val="0B0201"/>
                </a:solidFill>
              </a:rPr>
              <a:t>带箭头的指引线应与被测导出要素所对应尺寸要素的尺寸线的延长线重合。</a:t>
            </a:r>
          </a:p>
          <a:p>
            <a:pPr>
              <a:buFont typeface="Wingdings" panose="05000000000000000000" pitchFamily="2" charset="2"/>
              <a:buNone/>
            </a:pPr>
            <a:endParaRPr lang="en-US" altLang="zh-CN" sz="2800" b="1" dirty="0">
              <a:solidFill>
                <a:srgbClr val="0B0201"/>
              </a:solidFill>
            </a:endParaRPr>
          </a:p>
          <a:p>
            <a:pPr>
              <a:buFont typeface="Wingdings" panose="05000000000000000000" pitchFamily="2" charset="2"/>
              <a:buNone/>
            </a:pPr>
            <a:endParaRPr lang="zh-CN" altLang="en-US" sz="2800" b="1" dirty="0">
              <a:solidFill>
                <a:srgbClr val="0B0201"/>
              </a:solidFill>
            </a:endParaRPr>
          </a:p>
          <a:p>
            <a:pPr>
              <a:buFont typeface="Wingdings" panose="05000000000000000000" pitchFamily="2" charset="2"/>
              <a:buNone/>
            </a:pPr>
            <a:endParaRPr lang="zh-CN" altLang="en-US" sz="2800" b="1" dirty="0">
              <a:solidFill>
                <a:srgbClr val="0B0201"/>
              </a:solidFill>
            </a:endParaRPr>
          </a:p>
          <a:p>
            <a:pPr>
              <a:buFont typeface="Wingdings" panose="05000000000000000000" pitchFamily="2" charset="2"/>
              <a:buNone/>
            </a:pPr>
            <a:r>
              <a:rPr lang="zh-CN" altLang="en-US" sz="2000" b="1" dirty="0">
                <a:solidFill>
                  <a:srgbClr val="0B0201"/>
                </a:solidFill>
              </a:rPr>
              <a:t>                                 </a:t>
            </a:r>
          </a:p>
          <a:p>
            <a:pPr>
              <a:buFont typeface="Wingdings" panose="05000000000000000000" pitchFamily="2" charset="2"/>
              <a:buNone/>
            </a:pPr>
            <a:endParaRPr lang="zh-CN" altLang="en-US" sz="2000" b="1" dirty="0">
              <a:solidFill>
                <a:srgbClr val="0B0201"/>
              </a:solidFill>
            </a:endParaRPr>
          </a:p>
          <a:p>
            <a:pPr>
              <a:buFont typeface="Wingdings" panose="05000000000000000000" pitchFamily="2" charset="2"/>
              <a:buNone/>
            </a:pPr>
            <a:endParaRPr lang="zh-CN" altLang="en-US" sz="2000" b="1" dirty="0">
              <a:solidFill>
                <a:srgbClr val="0B0201"/>
              </a:solidFill>
            </a:endParaRPr>
          </a:p>
          <a:p>
            <a:pPr>
              <a:buFont typeface="Wingdings" panose="05000000000000000000" pitchFamily="2" charset="2"/>
              <a:buNone/>
            </a:pPr>
            <a:endParaRPr lang="zh-CN" altLang="en-US" sz="2000" b="1" dirty="0">
              <a:solidFill>
                <a:srgbClr val="0B0201"/>
              </a:solidFill>
            </a:endParaRPr>
          </a:p>
          <a:p>
            <a:pPr>
              <a:buFont typeface="Wingdings" panose="05000000000000000000" pitchFamily="2" charset="2"/>
              <a:buNone/>
            </a:pPr>
            <a:endParaRPr lang="zh-CN" altLang="en-US" sz="2000" b="1" dirty="0">
              <a:solidFill>
                <a:srgbClr val="0B0201"/>
              </a:solidFill>
            </a:endParaRPr>
          </a:p>
          <a:p>
            <a:pPr>
              <a:buFont typeface="Wingdings" panose="05000000000000000000" pitchFamily="2" charset="2"/>
              <a:buNone/>
            </a:pPr>
            <a:endParaRPr lang="zh-CN" altLang="en-US" sz="2000" b="1" dirty="0">
              <a:solidFill>
                <a:srgbClr val="0B0201"/>
              </a:solidFill>
            </a:endParaRPr>
          </a:p>
          <a:p>
            <a:pPr>
              <a:buFont typeface="Wingdings" panose="05000000000000000000" pitchFamily="2" charset="2"/>
              <a:buNone/>
            </a:pPr>
            <a:r>
              <a:rPr lang="zh-CN" altLang="en-US" sz="2000" b="1" dirty="0"/>
              <a:t>                             （</a:t>
            </a:r>
            <a:r>
              <a:rPr lang="en-US" altLang="zh-CN" sz="2000" b="1" i="1" dirty="0">
                <a:solidFill>
                  <a:srgbClr val="0B0201"/>
                </a:solidFill>
              </a:rPr>
              <a:t>a</a:t>
            </a:r>
            <a:r>
              <a:rPr lang="zh-CN" altLang="en-US" sz="2000" b="1" dirty="0">
                <a:solidFill>
                  <a:srgbClr val="0B0201"/>
                </a:solidFill>
              </a:rPr>
              <a:t>）                                            </a:t>
            </a:r>
            <a:r>
              <a:rPr lang="zh-CN" altLang="en-US" sz="2000" b="1" dirty="0"/>
              <a:t>（</a:t>
            </a:r>
            <a:r>
              <a:rPr lang="en-US" altLang="zh-CN" sz="2000" b="1" i="1" dirty="0"/>
              <a:t>b</a:t>
            </a:r>
            <a:r>
              <a:rPr lang="zh-CN" altLang="en-US" sz="2000" b="1" dirty="0">
                <a:solidFill>
                  <a:srgbClr val="0B0201"/>
                </a:solidFill>
              </a:rPr>
              <a:t>）                                </a:t>
            </a:r>
            <a:r>
              <a:rPr lang="zh-CN" altLang="en-US" sz="2000" b="1" dirty="0"/>
              <a:t>（</a:t>
            </a:r>
            <a:r>
              <a:rPr lang="en-US" altLang="zh-CN" sz="2000" b="1" i="1" dirty="0"/>
              <a:t>c</a:t>
            </a:r>
            <a:r>
              <a:rPr lang="zh-CN" altLang="en-US" sz="2000" b="1" dirty="0">
                <a:solidFill>
                  <a:srgbClr val="0B0201"/>
                </a:solidFill>
              </a:rPr>
              <a:t>）</a:t>
            </a:r>
            <a:endParaRPr lang="zh-CN" altLang="en-US" sz="2800" dirty="0"/>
          </a:p>
        </p:txBody>
      </p:sp>
      <p:pic>
        <p:nvPicPr>
          <p:cNvPr id="196626"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795" y="3293316"/>
            <a:ext cx="11215682" cy="2559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E0B8BAE7-5D08-4BC4-A73A-577B7A66FBC0}"/>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§2  </a:t>
            </a:r>
            <a:r>
              <a:rPr lang="zh-CN" altLang="en-US" kern="0" dirty="0"/>
              <a:t>几何公差在图样上的表示方法</a:t>
            </a:r>
          </a:p>
        </p:txBody>
      </p:sp>
    </p:spTree>
    <p:extLst>
      <p:ext uri="{BB962C8B-B14F-4D97-AF65-F5344CB8AC3E}">
        <p14:creationId xmlns:p14="http://schemas.microsoft.com/office/powerpoint/2010/main" val="42727968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ChangeArrowheads="1"/>
          </p:cNvSpPr>
          <p:nvPr>
            <p:ph type="body" idx="1"/>
          </p:nvPr>
        </p:nvSpPr>
        <p:spPr>
          <a:xfrm>
            <a:off x="228600" y="941416"/>
            <a:ext cx="11765280" cy="5155001"/>
          </a:xfrm>
          <a:noFill/>
        </p:spPr>
        <p:txBody>
          <a:bodyPr wrap="square">
            <a:spAutoFit/>
          </a:bodyPr>
          <a:lstStyle/>
          <a:p>
            <a:pPr>
              <a:lnSpc>
                <a:spcPct val="90000"/>
              </a:lnSpc>
              <a:buFont typeface="Wingdings" panose="05000000000000000000" pitchFamily="2" charset="2"/>
              <a:buNone/>
            </a:pPr>
            <a:r>
              <a:rPr lang="en-US" altLang="zh-CN" sz="2000" b="1" dirty="0">
                <a:solidFill>
                  <a:srgbClr val="FF0000"/>
                </a:solidFill>
              </a:rPr>
              <a:t>  </a:t>
            </a:r>
            <a:r>
              <a:rPr lang="zh-CN" altLang="en-US" sz="4000" b="1" dirty="0">
                <a:solidFill>
                  <a:srgbClr val="FF0000"/>
                </a:solidFill>
              </a:rPr>
              <a:t>三、基准要素的标注方法</a:t>
            </a:r>
          </a:p>
          <a:p>
            <a:pPr>
              <a:lnSpc>
                <a:spcPct val="90000"/>
              </a:lnSpc>
              <a:spcBef>
                <a:spcPts val="1200"/>
              </a:spcBef>
              <a:buFont typeface="Wingdings" panose="05000000000000000000" pitchFamily="2" charset="2"/>
              <a:buNone/>
            </a:pPr>
            <a:r>
              <a:rPr lang="zh-CN" altLang="en-US" sz="2400" b="1" dirty="0">
                <a:solidFill>
                  <a:srgbClr val="0B0201"/>
                </a:solidFill>
              </a:rPr>
              <a:t>      对基准要素应标注基准符号。</a:t>
            </a:r>
          </a:p>
          <a:p>
            <a:pPr>
              <a:lnSpc>
                <a:spcPct val="90000"/>
              </a:lnSpc>
              <a:spcBef>
                <a:spcPts val="1200"/>
              </a:spcBef>
              <a:buFont typeface="Wingdings" panose="05000000000000000000" pitchFamily="2" charset="2"/>
              <a:buNone/>
            </a:pPr>
            <a:r>
              <a:rPr lang="zh-CN" altLang="en-US" sz="3200" b="1" dirty="0">
                <a:solidFill>
                  <a:srgbClr val="961B0E"/>
                </a:solidFill>
              </a:rPr>
              <a:t>   </a:t>
            </a:r>
            <a:r>
              <a:rPr lang="en-US" altLang="zh-CN" sz="3200" b="1" dirty="0">
                <a:solidFill>
                  <a:srgbClr val="961B0E"/>
                </a:solidFill>
              </a:rPr>
              <a:t>1.  </a:t>
            </a:r>
            <a:r>
              <a:rPr lang="zh-CN" altLang="en-US" sz="3200" b="1" dirty="0">
                <a:solidFill>
                  <a:srgbClr val="961B0E"/>
                </a:solidFill>
              </a:rPr>
              <a:t>基准组成要素的标注方法</a:t>
            </a:r>
            <a:endParaRPr lang="en-US" altLang="zh-CN" sz="3200" b="1" dirty="0">
              <a:solidFill>
                <a:srgbClr val="961B0E"/>
              </a:solidFill>
            </a:endParaRPr>
          </a:p>
          <a:p>
            <a:pPr marL="0">
              <a:spcBef>
                <a:spcPts val="1200"/>
              </a:spcBef>
              <a:buFont typeface="Wingdings" panose="05000000000000000000" pitchFamily="2" charset="2"/>
              <a:buNone/>
            </a:pPr>
            <a:r>
              <a:rPr lang="zh-CN" altLang="en-US" sz="2400" b="1" dirty="0">
                <a:solidFill>
                  <a:srgbClr val="0B0201"/>
                </a:solidFill>
              </a:rPr>
              <a:t>      </a:t>
            </a:r>
            <a:r>
              <a:rPr lang="zh-CN" altLang="en-US" sz="2800" b="1" dirty="0">
                <a:solidFill>
                  <a:srgbClr val="0B0201"/>
                </a:solidFill>
              </a:rPr>
              <a:t>基准符号的基准三角形底边应放置在基准组成要素（表面或表面上的线）的轮廓线上或它的延长线上，并且放置处必须与尺寸线明显错开。还可以用带点的参考线把基准表面引出来。</a:t>
            </a:r>
          </a:p>
          <a:p>
            <a:pPr>
              <a:lnSpc>
                <a:spcPct val="90000"/>
              </a:lnSpc>
              <a:buFont typeface="Wingdings" panose="05000000000000000000" pitchFamily="2" charset="2"/>
              <a:buNone/>
            </a:pPr>
            <a:r>
              <a:rPr lang="zh-CN" altLang="en-US" sz="1800" b="1" dirty="0">
                <a:solidFill>
                  <a:srgbClr val="0B0201"/>
                </a:solidFill>
              </a:rPr>
              <a:t>         </a:t>
            </a:r>
          </a:p>
          <a:p>
            <a:pPr>
              <a:lnSpc>
                <a:spcPct val="90000"/>
              </a:lnSpc>
              <a:buFont typeface="Wingdings" panose="05000000000000000000" pitchFamily="2" charset="2"/>
              <a:buNone/>
            </a:pPr>
            <a:r>
              <a:rPr lang="zh-CN" altLang="en-US" sz="2000" b="1" dirty="0">
                <a:solidFill>
                  <a:srgbClr val="961B0E"/>
                </a:solidFill>
              </a:rPr>
              <a:t>       </a:t>
            </a:r>
            <a:endParaRPr lang="zh-CN" altLang="en-US" sz="2000" b="1" dirty="0">
              <a:solidFill>
                <a:srgbClr val="0B0201"/>
              </a:solidFill>
            </a:endParaRPr>
          </a:p>
          <a:p>
            <a:pPr>
              <a:lnSpc>
                <a:spcPct val="90000"/>
              </a:lnSpc>
              <a:buFont typeface="Wingdings" panose="05000000000000000000" pitchFamily="2" charset="2"/>
              <a:buNone/>
            </a:pPr>
            <a:r>
              <a:rPr lang="zh-CN" altLang="en-US" sz="2000" b="1" dirty="0">
                <a:solidFill>
                  <a:srgbClr val="0B0201"/>
                </a:solidFill>
              </a:rPr>
              <a:t>                                </a:t>
            </a:r>
          </a:p>
          <a:p>
            <a:pPr>
              <a:lnSpc>
                <a:spcPct val="90000"/>
              </a:lnSpc>
              <a:buFont typeface="Wingdings" panose="05000000000000000000" pitchFamily="2" charset="2"/>
              <a:buNone/>
            </a:pPr>
            <a:endParaRPr lang="zh-CN" altLang="en-US" sz="2000" b="1" dirty="0">
              <a:solidFill>
                <a:srgbClr val="0B0201"/>
              </a:solidFill>
            </a:endParaRPr>
          </a:p>
          <a:p>
            <a:pPr>
              <a:lnSpc>
                <a:spcPct val="90000"/>
              </a:lnSpc>
              <a:buFont typeface="Wingdings" panose="05000000000000000000" pitchFamily="2" charset="2"/>
              <a:buNone/>
            </a:pPr>
            <a:endParaRPr lang="zh-CN" altLang="en-US" sz="2000" b="1" dirty="0">
              <a:solidFill>
                <a:srgbClr val="0B0201"/>
              </a:solidFill>
            </a:endParaRPr>
          </a:p>
          <a:p>
            <a:pPr>
              <a:lnSpc>
                <a:spcPct val="90000"/>
              </a:lnSpc>
              <a:buFont typeface="Wingdings" panose="05000000000000000000" pitchFamily="2" charset="2"/>
              <a:buNone/>
            </a:pPr>
            <a:r>
              <a:rPr lang="en-US" altLang="zh-CN" sz="2000" b="1" dirty="0">
                <a:solidFill>
                  <a:srgbClr val="0B0201"/>
                </a:solidFill>
              </a:rPr>
              <a:t> </a:t>
            </a:r>
            <a:endParaRPr lang="zh-CN" altLang="en-US" sz="2000" b="1" dirty="0">
              <a:solidFill>
                <a:srgbClr val="0B0201"/>
              </a:solidFill>
            </a:endParaRPr>
          </a:p>
        </p:txBody>
      </p:sp>
      <p:graphicFrame>
        <p:nvGraphicFramePr>
          <p:cNvPr id="53253" name="Object 5"/>
          <p:cNvGraphicFramePr>
            <a:graphicFrameLocks noChangeAspect="1"/>
          </p:cNvGraphicFramePr>
          <p:nvPr/>
        </p:nvGraphicFramePr>
        <p:xfrm>
          <a:off x="6038850" y="3321050"/>
          <a:ext cx="114300" cy="215900"/>
        </p:xfrm>
        <a:graphic>
          <a:graphicData uri="http://schemas.openxmlformats.org/presentationml/2006/ole">
            <mc:AlternateContent xmlns:mc="http://schemas.openxmlformats.org/markup-compatibility/2006">
              <mc:Choice xmlns:v="urn:schemas-microsoft-com:vml" Requires="v">
                <p:oleObj name="Equation" r:id="rId2" imgW="114120" imgH="215640" progId="Equation.3">
                  <p:embed/>
                </p:oleObj>
              </mc:Choice>
              <mc:Fallback>
                <p:oleObj name="Equation" r:id="rId2" imgW="114120" imgH="215640" progId="Equation.3">
                  <p:embed/>
                  <p:pic>
                    <p:nvPicPr>
                      <p:cNvPr id="53253"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321050"/>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4" name="Rectangle 6"/>
          <p:cNvSpPr>
            <a:spLocks noChangeArrowheads="1"/>
          </p:cNvSpPr>
          <p:nvPr/>
        </p:nvSpPr>
        <p:spPr bwMode="auto">
          <a:xfrm>
            <a:off x="2495550" y="191611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53256" name="Rectangle 8"/>
          <p:cNvSpPr>
            <a:spLocks noChangeArrowheads="1"/>
          </p:cNvSpPr>
          <p:nvPr/>
        </p:nvSpPr>
        <p:spPr bwMode="auto">
          <a:xfrm>
            <a:off x="4491038" y="272891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5325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9638" y="4194384"/>
            <a:ext cx="10769912" cy="2663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标题 1">
            <a:extLst>
              <a:ext uri="{FF2B5EF4-FFF2-40B4-BE49-F238E27FC236}">
                <a16:creationId xmlns:a16="http://schemas.microsoft.com/office/drawing/2014/main" id="{ED809FF1-FCE3-4C25-9E4E-EAADAB660CD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§2  </a:t>
            </a:r>
            <a:r>
              <a:rPr lang="zh-CN" altLang="en-US" kern="0" dirty="0"/>
              <a:t>几何公差在图样上的表示方法</a:t>
            </a:r>
          </a:p>
        </p:txBody>
      </p:sp>
    </p:spTree>
    <p:extLst>
      <p:ext uri="{BB962C8B-B14F-4D97-AF65-F5344CB8AC3E}">
        <p14:creationId xmlns:p14="http://schemas.microsoft.com/office/powerpoint/2010/main" val="2740907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Rectangle 3"/>
          <p:cNvSpPr>
            <a:spLocks noGrp="1" noChangeArrowheads="1"/>
          </p:cNvSpPr>
          <p:nvPr>
            <p:ph type="body" idx="1"/>
          </p:nvPr>
        </p:nvSpPr>
        <p:spPr>
          <a:xfrm>
            <a:off x="228600" y="953770"/>
            <a:ext cx="11719560" cy="5472267"/>
          </a:xfrm>
          <a:noFill/>
        </p:spPr>
        <p:txBody>
          <a:bodyPr wrap="square">
            <a:spAutoFit/>
          </a:bodyPr>
          <a:lstStyle/>
          <a:p>
            <a:pPr>
              <a:lnSpc>
                <a:spcPct val="90000"/>
              </a:lnSpc>
              <a:buFont typeface="Wingdings" panose="05000000000000000000" pitchFamily="2" charset="2"/>
              <a:buNone/>
            </a:pPr>
            <a:r>
              <a:rPr lang="en-US" altLang="zh-CN" sz="3200" b="1" dirty="0">
                <a:solidFill>
                  <a:srgbClr val="961B0E"/>
                </a:solidFill>
              </a:rPr>
              <a:t> 2. </a:t>
            </a:r>
            <a:r>
              <a:rPr lang="zh-CN" altLang="en-US" sz="3200" b="1" dirty="0">
                <a:solidFill>
                  <a:srgbClr val="961B0E"/>
                </a:solidFill>
              </a:rPr>
              <a:t>基准导出要素的标注方法</a:t>
            </a:r>
            <a:endParaRPr lang="zh-CN" altLang="en-US" sz="2400" b="1" dirty="0">
              <a:solidFill>
                <a:srgbClr val="0B0201"/>
              </a:solidFill>
            </a:endParaRPr>
          </a:p>
          <a:p>
            <a:pPr marL="0">
              <a:lnSpc>
                <a:spcPct val="150000"/>
              </a:lnSpc>
              <a:spcBef>
                <a:spcPts val="600"/>
              </a:spcBef>
              <a:buNone/>
            </a:pPr>
            <a:r>
              <a:rPr lang="zh-CN" altLang="en-US" sz="2800" b="1" dirty="0">
                <a:solidFill>
                  <a:srgbClr val="0B0201"/>
                </a:solidFill>
              </a:rPr>
              <a:t>    基准符号的基准三角形底边应放置在基准导出要素（轴线、中心平面等）所对应尺寸要素的尺寸线的一个箭头上，并且基准符号的细实线应与该尺寸线对齐。</a:t>
            </a:r>
          </a:p>
          <a:p>
            <a:pPr>
              <a:lnSpc>
                <a:spcPct val="90000"/>
              </a:lnSpc>
              <a:buFont typeface="Wingdings" panose="05000000000000000000" pitchFamily="2" charset="2"/>
              <a:buNone/>
            </a:pPr>
            <a:endParaRPr lang="zh-CN" altLang="en-US" sz="2400" b="1" dirty="0">
              <a:solidFill>
                <a:srgbClr val="0B0201"/>
              </a:solidFill>
            </a:endParaRPr>
          </a:p>
          <a:p>
            <a:pPr>
              <a:lnSpc>
                <a:spcPct val="90000"/>
              </a:lnSpc>
              <a:buFont typeface="Wingdings" panose="05000000000000000000" pitchFamily="2" charset="2"/>
              <a:buNone/>
            </a:pPr>
            <a:endParaRPr lang="zh-CN" altLang="en-US" sz="2400" b="1" dirty="0">
              <a:solidFill>
                <a:srgbClr val="0B0201"/>
              </a:solidFill>
            </a:endParaRPr>
          </a:p>
          <a:p>
            <a:pPr>
              <a:lnSpc>
                <a:spcPct val="90000"/>
              </a:lnSpc>
              <a:buFont typeface="Wingdings" panose="05000000000000000000" pitchFamily="2" charset="2"/>
              <a:buNone/>
            </a:pPr>
            <a:endParaRPr lang="zh-CN" altLang="en-US" sz="2400" b="1" dirty="0">
              <a:solidFill>
                <a:srgbClr val="0B0201"/>
              </a:solidFill>
            </a:endParaRPr>
          </a:p>
          <a:p>
            <a:pPr>
              <a:lnSpc>
                <a:spcPct val="90000"/>
              </a:lnSpc>
              <a:buFont typeface="Wingdings" panose="05000000000000000000" pitchFamily="2" charset="2"/>
              <a:buNone/>
            </a:pPr>
            <a:endParaRPr lang="zh-CN" altLang="en-US" sz="2400" b="1" dirty="0">
              <a:solidFill>
                <a:srgbClr val="0B0201"/>
              </a:solidFill>
            </a:endParaRPr>
          </a:p>
          <a:p>
            <a:pPr>
              <a:lnSpc>
                <a:spcPct val="90000"/>
              </a:lnSpc>
              <a:buFont typeface="Wingdings" panose="05000000000000000000" pitchFamily="2" charset="2"/>
              <a:buNone/>
            </a:pPr>
            <a:endParaRPr lang="zh-CN" altLang="en-US" sz="2400" b="1" dirty="0">
              <a:solidFill>
                <a:srgbClr val="0B0201"/>
              </a:solidFill>
            </a:endParaRPr>
          </a:p>
          <a:p>
            <a:pPr>
              <a:lnSpc>
                <a:spcPct val="90000"/>
              </a:lnSpc>
              <a:buFont typeface="Wingdings" panose="05000000000000000000" pitchFamily="2" charset="2"/>
              <a:buNone/>
            </a:pPr>
            <a:endParaRPr lang="zh-CN" altLang="en-US" sz="2400" b="1" dirty="0">
              <a:solidFill>
                <a:srgbClr val="0B0201"/>
              </a:solidFill>
            </a:endParaRPr>
          </a:p>
          <a:p>
            <a:pPr>
              <a:lnSpc>
                <a:spcPct val="90000"/>
              </a:lnSpc>
              <a:buFont typeface="Wingdings" panose="05000000000000000000" pitchFamily="2" charset="2"/>
              <a:buNone/>
            </a:pPr>
            <a:endParaRPr lang="zh-CN" altLang="en-US" sz="2400" b="1" dirty="0">
              <a:solidFill>
                <a:srgbClr val="0B0201"/>
              </a:solidFill>
            </a:endParaRPr>
          </a:p>
        </p:txBody>
      </p:sp>
      <p:pic>
        <p:nvPicPr>
          <p:cNvPr id="2324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2912064"/>
            <a:ext cx="7764462" cy="394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6365AC60-B835-486A-B153-8AC073F47F7F}"/>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§2  </a:t>
            </a:r>
            <a:r>
              <a:rPr lang="zh-CN" altLang="en-US" kern="0" dirty="0"/>
              <a:t>几何公差在图样上的表示方法</a:t>
            </a:r>
          </a:p>
        </p:txBody>
      </p:sp>
    </p:spTree>
    <p:extLst>
      <p:ext uri="{BB962C8B-B14F-4D97-AF65-F5344CB8AC3E}">
        <p14:creationId xmlns:p14="http://schemas.microsoft.com/office/powerpoint/2010/main" val="39452492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a:xfrm>
            <a:off x="121920" y="916940"/>
            <a:ext cx="11902440" cy="2447658"/>
          </a:xfrm>
          <a:noFill/>
        </p:spPr>
        <p:txBody>
          <a:bodyPr wrap="square">
            <a:spAutoFit/>
          </a:bodyPr>
          <a:lstStyle/>
          <a:p>
            <a:pPr>
              <a:spcBef>
                <a:spcPts val="0"/>
              </a:spcBef>
              <a:buFont typeface="Wingdings" panose="05000000000000000000" pitchFamily="2" charset="2"/>
              <a:buNone/>
            </a:pPr>
            <a:r>
              <a:rPr lang="en-US" altLang="zh-CN" sz="3200" b="1" dirty="0">
                <a:solidFill>
                  <a:srgbClr val="961B0E"/>
                </a:solidFill>
              </a:rPr>
              <a:t>  3.  </a:t>
            </a:r>
            <a:r>
              <a:rPr lang="zh-CN" altLang="en-US" sz="3200" b="1" dirty="0">
                <a:solidFill>
                  <a:srgbClr val="961B0E"/>
                </a:solidFill>
              </a:rPr>
              <a:t>公共基准的标注方法</a:t>
            </a:r>
            <a:endParaRPr lang="zh-CN" altLang="en-US" sz="2400" b="1" dirty="0">
              <a:solidFill>
                <a:srgbClr val="0B0201"/>
              </a:solidFill>
            </a:endParaRPr>
          </a:p>
          <a:p>
            <a:pPr marL="0">
              <a:lnSpc>
                <a:spcPct val="150000"/>
              </a:lnSpc>
              <a:spcBef>
                <a:spcPts val="0"/>
              </a:spcBef>
              <a:buNone/>
            </a:pPr>
            <a:r>
              <a:rPr lang="zh-CN" altLang="en-US" sz="2800" b="1" dirty="0">
                <a:solidFill>
                  <a:srgbClr val="0B0201"/>
                </a:solidFill>
              </a:rPr>
              <a:t>   对于由两个同类要素构成而作为一个基准使用的公共基准轴线、公共基准中心平面等公共基准，应对这两个同类要素分别标注两个不同字母的基准符号，并且在被测要素公差框格中用短横线隔开这两个字母。</a:t>
            </a:r>
            <a:endParaRPr lang="zh-CN" altLang="en-US" b="1" dirty="0">
              <a:solidFill>
                <a:srgbClr val="0B0201"/>
              </a:solidFill>
            </a:endParaRPr>
          </a:p>
        </p:txBody>
      </p:sp>
      <p:pic>
        <p:nvPicPr>
          <p:cNvPr id="5428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748" y="3550920"/>
            <a:ext cx="1131575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a:extLst>
              <a:ext uri="{FF2B5EF4-FFF2-40B4-BE49-F238E27FC236}">
                <a16:creationId xmlns:a16="http://schemas.microsoft.com/office/drawing/2014/main" id="{413325BC-76EF-4FBB-AA9A-E00C1FD869F1}"/>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§2  </a:t>
            </a:r>
            <a:r>
              <a:rPr lang="zh-CN" altLang="en-US" kern="0" dirty="0"/>
              <a:t>几何公差在图样上的表示方法</a:t>
            </a:r>
          </a:p>
        </p:txBody>
      </p:sp>
    </p:spTree>
    <p:extLst>
      <p:ext uri="{BB962C8B-B14F-4D97-AF65-F5344CB8AC3E}">
        <p14:creationId xmlns:p14="http://schemas.microsoft.com/office/powerpoint/2010/main" val="4010176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840" y="-152081"/>
            <a:ext cx="2895600" cy="1143000"/>
          </a:xfrm>
        </p:spPr>
        <p:txBody>
          <a:bodyPr>
            <a:normAutofit/>
          </a:bodyPr>
          <a:lstStyle/>
          <a:p>
            <a:pPr algn="l"/>
            <a:r>
              <a:rPr lang="zh-CN" altLang="en-US" sz="4400" dirty="0"/>
              <a:t>内容提要</a:t>
            </a:r>
          </a:p>
        </p:txBody>
      </p:sp>
      <p:sp>
        <p:nvSpPr>
          <p:cNvPr id="4" name="Rectangle 3"/>
          <p:cNvSpPr txBox="1">
            <a:spLocks noChangeArrowheads="1"/>
          </p:cNvSpPr>
          <p:nvPr/>
        </p:nvSpPr>
        <p:spPr bwMode="auto">
          <a:xfrm>
            <a:off x="1699894" y="1204279"/>
            <a:ext cx="1020254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50000"/>
              </a:lnSpc>
              <a:spcBef>
                <a:spcPct val="0"/>
              </a:spcBef>
              <a:buFont typeface="Wingdings" panose="05000000000000000000" pitchFamily="2" charset="2"/>
              <a:buNone/>
              <a:defRPr/>
            </a:pPr>
            <a:r>
              <a:rPr lang="en-US" altLang="zh-CN" sz="3600" kern="0" dirty="0">
                <a:latin typeface="Arial" charset="0"/>
                <a:ea typeface="楷体_GB2312" pitchFamily="49" charset="-122"/>
              </a:rPr>
              <a:t>§1  </a:t>
            </a:r>
            <a:r>
              <a:rPr lang="zh-CN" altLang="en-US" sz="3600" kern="0" dirty="0">
                <a:latin typeface="Arial" charset="0"/>
                <a:ea typeface="楷体_GB2312" pitchFamily="49" charset="-122"/>
              </a:rPr>
              <a:t>零件几何要素和几何公差的特征项目</a:t>
            </a:r>
          </a:p>
          <a:p>
            <a:pPr eaLnBrk="1" hangingPunct="1">
              <a:lnSpc>
                <a:spcPct val="150000"/>
              </a:lnSpc>
              <a:spcBef>
                <a:spcPct val="0"/>
              </a:spcBef>
              <a:buFont typeface="Wingdings" panose="05000000000000000000" pitchFamily="2" charset="2"/>
              <a:buNone/>
              <a:defRPr/>
            </a:pPr>
            <a:r>
              <a:rPr lang="en-US" altLang="zh-CN" sz="3600" kern="0" dirty="0">
                <a:latin typeface="Arial" charset="0"/>
                <a:ea typeface="楷体_GB2312" pitchFamily="49" charset="-122"/>
              </a:rPr>
              <a:t>§2  </a:t>
            </a:r>
            <a:r>
              <a:rPr lang="zh-CN" altLang="en-US" sz="3600" kern="0" dirty="0">
                <a:latin typeface="Arial" charset="0"/>
                <a:ea typeface="楷体_GB2312" pitchFamily="49" charset="-122"/>
              </a:rPr>
              <a:t>几何公差在图样上的表示方法</a:t>
            </a:r>
          </a:p>
          <a:p>
            <a:pPr eaLnBrk="1" hangingPunct="1">
              <a:lnSpc>
                <a:spcPct val="150000"/>
              </a:lnSpc>
              <a:spcBef>
                <a:spcPct val="0"/>
              </a:spcBef>
              <a:buFont typeface="Wingdings" panose="05000000000000000000" pitchFamily="2" charset="2"/>
              <a:buNone/>
              <a:defRPr/>
            </a:pPr>
            <a:r>
              <a:rPr lang="en-US" altLang="zh-CN" sz="3600" kern="0" dirty="0">
                <a:solidFill>
                  <a:srgbClr val="FF0000"/>
                </a:solidFill>
                <a:latin typeface="Arial" charset="0"/>
                <a:ea typeface="楷体_GB2312" pitchFamily="49" charset="-122"/>
              </a:rPr>
              <a:t>§3  </a:t>
            </a:r>
            <a:r>
              <a:rPr lang="zh-CN" altLang="en-US" sz="3600" kern="0" dirty="0">
                <a:solidFill>
                  <a:srgbClr val="FF0000"/>
                </a:solidFill>
                <a:latin typeface="Arial" charset="0"/>
                <a:ea typeface="楷体_GB2312" pitchFamily="49" charset="-122"/>
              </a:rPr>
              <a:t>几何公差带</a:t>
            </a:r>
          </a:p>
          <a:p>
            <a:pPr eaLnBrk="1" hangingPunct="1">
              <a:lnSpc>
                <a:spcPct val="150000"/>
              </a:lnSpc>
              <a:spcBef>
                <a:spcPct val="0"/>
              </a:spcBef>
              <a:buFont typeface="Wingdings" panose="05000000000000000000" pitchFamily="2" charset="2"/>
              <a:buNone/>
              <a:defRPr/>
            </a:pPr>
            <a:r>
              <a:rPr lang="en-US" altLang="zh-CN" sz="3600" kern="0" dirty="0">
                <a:latin typeface="Arial" charset="0"/>
                <a:ea typeface="楷体_GB2312" pitchFamily="49" charset="-122"/>
              </a:rPr>
              <a:t>§4  </a:t>
            </a:r>
            <a:r>
              <a:rPr lang="zh-CN" altLang="en-US" sz="3600" kern="0" dirty="0">
                <a:latin typeface="Arial" charset="0"/>
                <a:ea typeface="楷体_GB2312" pitchFamily="49" charset="-122"/>
              </a:rPr>
              <a:t>公差原则</a:t>
            </a:r>
          </a:p>
          <a:p>
            <a:pPr eaLnBrk="1" hangingPunct="1">
              <a:lnSpc>
                <a:spcPct val="150000"/>
              </a:lnSpc>
              <a:spcBef>
                <a:spcPct val="0"/>
              </a:spcBef>
              <a:buFont typeface="Wingdings" panose="05000000000000000000" pitchFamily="2" charset="2"/>
              <a:buNone/>
              <a:defRPr/>
            </a:pPr>
            <a:r>
              <a:rPr lang="en-US" altLang="zh-CN" sz="3600" kern="0" dirty="0">
                <a:latin typeface="Arial" charset="0"/>
                <a:ea typeface="楷体_GB2312" pitchFamily="49" charset="-122"/>
              </a:rPr>
              <a:t>§5  </a:t>
            </a:r>
            <a:r>
              <a:rPr lang="zh-CN" altLang="en-US" sz="3600" kern="0" dirty="0">
                <a:latin typeface="Arial" charset="0"/>
                <a:ea typeface="楷体_GB2312" pitchFamily="49" charset="-122"/>
              </a:rPr>
              <a:t>几何公差的选择</a:t>
            </a:r>
          </a:p>
          <a:p>
            <a:pPr eaLnBrk="1" hangingPunct="1">
              <a:lnSpc>
                <a:spcPct val="150000"/>
              </a:lnSpc>
              <a:spcBef>
                <a:spcPct val="0"/>
              </a:spcBef>
              <a:buFont typeface="Wingdings" panose="05000000000000000000" pitchFamily="2" charset="2"/>
              <a:buNone/>
              <a:defRPr/>
            </a:pPr>
            <a:r>
              <a:rPr lang="en-US" altLang="zh-CN" sz="3600" kern="0" dirty="0">
                <a:latin typeface="Arial" charset="0"/>
                <a:ea typeface="楷体_GB2312" pitchFamily="49" charset="-122"/>
              </a:rPr>
              <a:t>§6  </a:t>
            </a:r>
            <a:r>
              <a:rPr lang="zh-CN" altLang="en-US" sz="3600" kern="0" dirty="0">
                <a:latin typeface="Arial" charset="0"/>
                <a:ea typeface="楷体_GB2312" pitchFamily="49" charset="-122"/>
              </a:rPr>
              <a:t>几何误差的评定与检测原则</a:t>
            </a:r>
          </a:p>
        </p:txBody>
      </p:sp>
    </p:spTree>
    <p:extLst>
      <p:ext uri="{BB962C8B-B14F-4D97-AF65-F5344CB8AC3E}">
        <p14:creationId xmlns:p14="http://schemas.microsoft.com/office/powerpoint/2010/main" val="2042785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7" name="Rectangle 3"/>
          <p:cNvSpPr>
            <a:spLocks noGrp="1" noChangeArrowheads="1"/>
          </p:cNvSpPr>
          <p:nvPr>
            <p:ph type="body" idx="1"/>
          </p:nvPr>
        </p:nvSpPr>
        <p:spPr>
          <a:xfrm>
            <a:off x="1794456" y="907525"/>
            <a:ext cx="8228012" cy="5950475"/>
          </a:xfrm>
          <a:noFill/>
        </p:spPr>
        <p:txBody>
          <a:bodyPr>
            <a:spAutoFit/>
          </a:bodyPr>
          <a:lstStyle/>
          <a:p>
            <a:pPr algn="ctr">
              <a:buFont typeface="Wingdings" panose="05000000000000000000" pitchFamily="2" charset="2"/>
              <a:buNone/>
            </a:pPr>
            <a:r>
              <a:rPr lang="en-US" altLang="zh-CN" sz="4000" b="1" dirty="0">
                <a:solidFill>
                  <a:srgbClr val="002060"/>
                </a:solidFill>
              </a:rPr>
              <a:t>   </a:t>
            </a:r>
            <a:r>
              <a:rPr lang="zh-CN" altLang="en-US" sz="2800" b="1" dirty="0">
                <a:solidFill>
                  <a:srgbClr val="002060"/>
                </a:solidFill>
              </a:rPr>
              <a:t> 几何公差带形状</a:t>
            </a:r>
            <a:endParaRPr lang="en-US" altLang="zh-CN" b="1" dirty="0">
              <a:solidFill>
                <a:srgbClr val="002060"/>
              </a:solidFill>
            </a:endParaRPr>
          </a:p>
          <a:p>
            <a:pPr>
              <a:buFont typeface="Wingdings" panose="05000000000000000000" pitchFamily="2" charset="2"/>
              <a:buNone/>
            </a:pPr>
            <a:endParaRPr lang="en-US" altLang="zh-CN" b="1" dirty="0">
              <a:solidFill>
                <a:srgbClr val="002060"/>
              </a:solidFill>
            </a:endParaRPr>
          </a:p>
          <a:p>
            <a:pPr>
              <a:buFont typeface="Wingdings" panose="05000000000000000000" pitchFamily="2" charset="2"/>
              <a:buNone/>
            </a:pPr>
            <a:endParaRPr lang="en-US" altLang="zh-CN" b="1" dirty="0">
              <a:solidFill>
                <a:srgbClr val="002060"/>
              </a:solidFill>
            </a:endParaRPr>
          </a:p>
          <a:p>
            <a:pPr>
              <a:buFont typeface="Wingdings" panose="05000000000000000000" pitchFamily="2" charset="2"/>
              <a:buNone/>
            </a:pPr>
            <a:endParaRPr lang="en-US" altLang="zh-CN" b="1" dirty="0">
              <a:solidFill>
                <a:srgbClr val="002060"/>
              </a:solidFill>
            </a:endParaRPr>
          </a:p>
          <a:p>
            <a:pPr>
              <a:buFont typeface="Wingdings" panose="05000000000000000000" pitchFamily="2" charset="2"/>
              <a:buNone/>
            </a:pPr>
            <a:endParaRPr lang="en-US" altLang="zh-CN" b="1" dirty="0">
              <a:solidFill>
                <a:srgbClr val="002060"/>
              </a:solidFill>
            </a:endParaRPr>
          </a:p>
          <a:p>
            <a:pPr>
              <a:buFont typeface="Wingdings" panose="05000000000000000000" pitchFamily="2" charset="2"/>
              <a:buNone/>
            </a:pPr>
            <a:endParaRPr lang="en-US" altLang="zh-CN" b="1" dirty="0">
              <a:solidFill>
                <a:srgbClr val="002060"/>
              </a:solidFill>
            </a:endParaRPr>
          </a:p>
          <a:p>
            <a:pPr>
              <a:buFont typeface="Wingdings" panose="05000000000000000000" pitchFamily="2" charset="2"/>
              <a:buNone/>
            </a:pPr>
            <a:endParaRPr lang="en-US" altLang="zh-CN" b="1" dirty="0">
              <a:solidFill>
                <a:srgbClr val="002060"/>
              </a:solidFill>
            </a:endParaRPr>
          </a:p>
          <a:p>
            <a:pPr>
              <a:buFont typeface="Wingdings" panose="05000000000000000000" pitchFamily="2" charset="2"/>
              <a:buNone/>
            </a:pPr>
            <a:r>
              <a:rPr lang="en-US" altLang="zh-CN" sz="2800" b="1" dirty="0">
                <a:solidFill>
                  <a:srgbClr val="002060"/>
                </a:solidFill>
              </a:rPr>
              <a:t>                                                          </a:t>
            </a:r>
          </a:p>
        </p:txBody>
      </p:sp>
      <p:pic>
        <p:nvPicPr>
          <p:cNvPr id="267270" name="Picture 6"/>
          <p:cNvPicPr>
            <a:picLocks noChangeAspect="1" noChangeArrowheads="1"/>
          </p:cNvPicPr>
          <p:nvPr/>
        </p:nvPicPr>
        <p:blipFill>
          <a:blip r:embed="rId2">
            <a:extLst>
              <a:ext uri="{28A0092B-C50C-407E-A947-70E740481C1C}">
                <a14:useLocalDpi xmlns:a14="http://schemas.microsoft.com/office/drawing/2010/main" val="0"/>
              </a:ext>
            </a:extLst>
          </a:blip>
          <a:srcRect t="8389"/>
          <a:stretch>
            <a:fillRect/>
          </a:stretch>
        </p:blipFill>
        <p:spPr bwMode="auto">
          <a:xfrm>
            <a:off x="190372" y="1723916"/>
            <a:ext cx="11811255" cy="5134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CD1C3B95-0194-4ABB-99C8-D9ECC8E041A1}"/>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Tree>
    <p:extLst>
      <p:ext uri="{BB962C8B-B14F-4D97-AF65-F5344CB8AC3E}">
        <p14:creationId xmlns:p14="http://schemas.microsoft.com/office/powerpoint/2010/main" val="2384600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4">
            <a:extLst>
              <a:ext uri="{FF2B5EF4-FFF2-40B4-BE49-F238E27FC236}">
                <a16:creationId xmlns:a16="http://schemas.microsoft.com/office/drawing/2014/main" id="{AD3546EE-510C-46C3-9E59-F5E6E2805CD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1313"/>
          <a:stretch/>
        </p:blipFill>
        <p:spPr bwMode="auto">
          <a:xfrm>
            <a:off x="7559155" y="1746250"/>
            <a:ext cx="4706389" cy="511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9" name="Rectangle 3"/>
          <p:cNvSpPr>
            <a:spLocks noGrp="1" noChangeArrowheads="1"/>
          </p:cNvSpPr>
          <p:nvPr>
            <p:ph type="body" idx="1"/>
          </p:nvPr>
        </p:nvSpPr>
        <p:spPr>
          <a:xfrm>
            <a:off x="107002" y="981075"/>
            <a:ext cx="11968264" cy="5111750"/>
          </a:xfrm>
        </p:spPr>
        <p:txBody>
          <a:bodyPr/>
          <a:lstStyle/>
          <a:p>
            <a:pPr marL="533400" indent="-533400">
              <a:buNone/>
            </a:pPr>
            <a:r>
              <a:rPr lang="en-US" altLang="zh-CN" b="1" dirty="0">
                <a:solidFill>
                  <a:srgbClr val="FF0000"/>
                </a:solidFill>
              </a:rPr>
              <a:t> </a:t>
            </a:r>
            <a:r>
              <a:rPr lang="zh-CN" altLang="en-US" b="1" dirty="0">
                <a:solidFill>
                  <a:srgbClr val="FF0000"/>
                </a:solidFill>
              </a:rPr>
              <a:t>二、 形状公差带</a:t>
            </a:r>
          </a:p>
          <a:p>
            <a:pPr>
              <a:lnSpc>
                <a:spcPct val="150000"/>
              </a:lnSpc>
              <a:buFont typeface="Wingdings" panose="05000000000000000000" pitchFamily="2" charset="2"/>
              <a:buChar char="ü"/>
            </a:pPr>
            <a:r>
              <a:rPr lang="zh-CN" altLang="en-US" sz="3600" b="1" dirty="0">
                <a:solidFill>
                  <a:srgbClr val="0B0201"/>
                </a:solidFill>
              </a:rPr>
              <a:t>形状公差涉及的要素是线和面。</a:t>
            </a:r>
            <a:endParaRPr lang="en-US" altLang="zh-CN" sz="3600" b="1" dirty="0">
              <a:solidFill>
                <a:srgbClr val="0B0201"/>
              </a:solidFill>
            </a:endParaRPr>
          </a:p>
          <a:p>
            <a:pPr>
              <a:lnSpc>
                <a:spcPct val="150000"/>
              </a:lnSpc>
              <a:buFont typeface="Wingdings" panose="05000000000000000000" pitchFamily="2" charset="2"/>
              <a:buChar char="ü"/>
            </a:pPr>
            <a:r>
              <a:rPr lang="zh-CN" altLang="en-US" sz="3600" b="1" dirty="0">
                <a:solidFill>
                  <a:srgbClr val="0B0201"/>
                </a:solidFill>
              </a:rPr>
              <a:t>形状公差带只有形状和大小的要求。</a:t>
            </a:r>
            <a:endParaRPr lang="en-US" altLang="zh-CN" sz="4800" b="1" dirty="0">
              <a:solidFill>
                <a:srgbClr val="0B0201"/>
              </a:solidFill>
            </a:endParaRPr>
          </a:p>
        </p:txBody>
      </p:sp>
      <p:sp>
        <p:nvSpPr>
          <p:cNvPr id="55300" name="Rectangle 4"/>
          <p:cNvSpPr>
            <a:spLocks noChangeArrowheads="1"/>
          </p:cNvSpPr>
          <p:nvPr/>
        </p:nvSpPr>
        <p:spPr bwMode="auto">
          <a:xfrm>
            <a:off x="2279650" y="42211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 name="标题 1">
            <a:extLst>
              <a:ext uri="{FF2B5EF4-FFF2-40B4-BE49-F238E27FC236}">
                <a16:creationId xmlns:a16="http://schemas.microsoft.com/office/drawing/2014/main" id="{69476CB3-0EE4-4C55-A9FF-A1F77174193F}"/>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Tree>
    <p:extLst>
      <p:ext uri="{BB962C8B-B14F-4D97-AF65-F5344CB8AC3E}">
        <p14:creationId xmlns:p14="http://schemas.microsoft.com/office/powerpoint/2010/main" val="2109272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107002" y="981075"/>
            <a:ext cx="11968264" cy="5111750"/>
          </a:xfrm>
        </p:spPr>
        <p:txBody>
          <a:bodyPr/>
          <a:lstStyle/>
          <a:p>
            <a:pPr marL="533400" indent="-533400">
              <a:buAutoNum type="arabicPeriod"/>
            </a:pPr>
            <a:r>
              <a:rPr lang="zh-CN" altLang="en-US" sz="4000" b="1" dirty="0">
                <a:solidFill>
                  <a:srgbClr val="961B0E"/>
                </a:solidFill>
                <a:cs typeface="Times New Roman" panose="02020603050405020304" pitchFamily="18" charset="0"/>
              </a:rPr>
              <a:t>直线度公差</a:t>
            </a:r>
            <a:endParaRPr lang="en-US" altLang="zh-CN" sz="4000" b="1" dirty="0">
              <a:solidFill>
                <a:srgbClr val="961B0E"/>
              </a:solidFill>
              <a:cs typeface="Times New Roman" panose="02020603050405020304" pitchFamily="18" charset="0"/>
            </a:endParaRPr>
          </a:p>
          <a:p>
            <a:pPr marL="0" indent="0">
              <a:lnSpc>
                <a:spcPct val="150000"/>
              </a:lnSpc>
              <a:spcBef>
                <a:spcPts val="600"/>
              </a:spcBef>
              <a:buNone/>
            </a:pPr>
            <a:r>
              <a:rPr lang="en-US" altLang="zh-CN" sz="3600" dirty="0"/>
              <a:t>    </a:t>
            </a:r>
            <a:r>
              <a:rPr lang="zh-CN" altLang="zh-CN" sz="3600" dirty="0"/>
              <a:t>直线度</a:t>
            </a:r>
            <a:r>
              <a:rPr lang="en-US" altLang="zh-CN" sz="3600" dirty="0"/>
              <a:t>(straightness)</a:t>
            </a:r>
            <a:r>
              <a:rPr lang="zh-CN" altLang="zh-CN" sz="3600" dirty="0"/>
              <a:t>公差是</a:t>
            </a:r>
            <a:r>
              <a:rPr lang="zh-CN" altLang="zh-CN" sz="3600" dirty="0">
                <a:solidFill>
                  <a:srgbClr val="C00000"/>
                </a:solidFill>
              </a:rPr>
              <a:t>单一实际直线所允许的变动全量</a:t>
            </a:r>
            <a:r>
              <a:rPr lang="zh-CN" altLang="zh-CN" sz="3600" dirty="0"/>
              <a:t>。用于控制平面内或空间直线的形状误差，其公差带根据不同的情况有几种不同的形状。</a:t>
            </a:r>
          </a:p>
          <a:p>
            <a:pPr marL="533400" indent="-533400">
              <a:buNone/>
            </a:pPr>
            <a:endParaRPr lang="en-US" altLang="zh-CN" sz="3600" b="1" dirty="0">
              <a:solidFill>
                <a:srgbClr val="0B0201"/>
              </a:solidFill>
            </a:endParaRPr>
          </a:p>
        </p:txBody>
      </p:sp>
      <p:sp>
        <p:nvSpPr>
          <p:cNvPr id="55300" name="Rectangle 4"/>
          <p:cNvSpPr>
            <a:spLocks noChangeArrowheads="1"/>
          </p:cNvSpPr>
          <p:nvPr/>
        </p:nvSpPr>
        <p:spPr bwMode="auto">
          <a:xfrm>
            <a:off x="2279650" y="42211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 name="标题 1">
            <a:extLst>
              <a:ext uri="{FF2B5EF4-FFF2-40B4-BE49-F238E27FC236}">
                <a16:creationId xmlns:a16="http://schemas.microsoft.com/office/drawing/2014/main" id="{69476CB3-0EE4-4C55-A9FF-A1F77174193F}"/>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pic>
        <p:nvPicPr>
          <p:cNvPr id="114690" name="Picture 2">
            <a:extLst>
              <a:ext uri="{FF2B5EF4-FFF2-40B4-BE49-F238E27FC236}">
                <a16:creationId xmlns:a16="http://schemas.microsoft.com/office/drawing/2014/main" id="{F146A0D3-698A-4CCA-A93A-B84075E533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909"/>
          <a:stretch/>
        </p:blipFill>
        <p:spPr bwMode="auto">
          <a:xfrm>
            <a:off x="30575" y="4504372"/>
            <a:ext cx="6344576" cy="1871663"/>
          </a:xfrm>
          <a:prstGeom prst="rect">
            <a:avLst/>
          </a:prstGeom>
          <a:noFill/>
          <a:extLst>
            <a:ext uri="{909E8E84-426E-40DD-AFC4-6F175D3DCCD1}">
              <a14:hiddenFill xmlns:a14="http://schemas.microsoft.com/office/drawing/2010/main">
                <a:solidFill>
                  <a:srgbClr val="FFFFFF"/>
                </a:solidFill>
              </a14:hiddenFill>
            </a:ext>
          </a:extLst>
        </p:spPr>
      </p:pic>
      <p:pic>
        <p:nvPicPr>
          <p:cNvPr id="114692" name="Picture 4">
            <a:extLst>
              <a:ext uri="{FF2B5EF4-FFF2-40B4-BE49-F238E27FC236}">
                <a16:creationId xmlns:a16="http://schemas.microsoft.com/office/drawing/2014/main" id="{F6781F87-EB0C-4463-A2DF-115A5FD7A5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76" t="1126" r="1276" b="20587"/>
          <a:stretch/>
        </p:blipFill>
        <p:spPr bwMode="auto">
          <a:xfrm>
            <a:off x="6375151" y="4504372"/>
            <a:ext cx="5715000" cy="1871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05813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3"/>
          <p:cNvSpPr>
            <a:spLocks noGrp="1" noChangeArrowheads="1"/>
          </p:cNvSpPr>
          <p:nvPr>
            <p:ph type="body" idx="1"/>
          </p:nvPr>
        </p:nvSpPr>
        <p:spPr>
          <a:xfrm>
            <a:off x="107002" y="981075"/>
            <a:ext cx="11968264" cy="5111750"/>
          </a:xfrm>
        </p:spPr>
        <p:txBody>
          <a:bodyPr/>
          <a:lstStyle/>
          <a:p>
            <a:pPr>
              <a:lnSpc>
                <a:spcPct val="150000"/>
              </a:lnSpc>
              <a:buFont typeface="Wingdings" panose="05000000000000000000" pitchFamily="2" charset="2"/>
              <a:buChar char="l"/>
            </a:pPr>
            <a:r>
              <a:rPr lang="en-US" altLang="zh-CN" sz="2400" b="1" dirty="0">
                <a:solidFill>
                  <a:srgbClr val="C00000"/>
                </a:solidFill>
              </a:rPr>
              <a:t>(1) </a:t>
            </a:r>
            <a:r>
              <a:rPr lang="zh-CN" altLang="en-US" sz="2400" b="1" dirty="0">
                <a:solidFill>
                  <a:srgbClr val="C00000"/>
                </a:solidFill>
              </a:rPr>
              <a:t>在给定平面内： </a:t>
            </a:r>
            <a:r>
              <a:rPr lang="zh-CN" altLang="en-US" sz="2400" b="1" dirty="0">
                <a:solidFill>
                  <a:srgbClr val="0B0201"/>
                </a:solidFill>
              </a:rPr>
              <a:t>直线度公差带是距离为公差值 </a:t>
            </a:r>
            <a:r>
              <a:rPr lang="en-US" altLang="zh-CN" sz="2400" b="1" dirty="0">
                <a:solidFill>
                  <a:srgbClr val="0B0201"/>
                </a:solidFill>
              </a:rPr>
              <a:t>t </a:t>
            </a:r>
            <a:r>
              <a:rPr lang="zh-CN" altLang="en-US" sz="2400" b="1" dirty="0">
                <a:solidFill>
                  <a:srgbClr val="0B0201"/>
                </a:solidFill>
              </a:rPr>
              <a:t>的两平行直线之间的区域。</a:t>
            </a:r>
            <a:endParaRPr lang="en-US" altLang="zh-CN" sz="2400" b="1" dirty="0">
              <a:solidFill>
                <a:srgbClr val="0B0201"/>
              </a:solidFill>
            </a:endParaRPr>
          </a:p>
          <a:p>
            <a:pPr>
              <a:lnSpc>
                <a:spcPct val="150000"/>
              </a:lnSpc>
              <a:buFont typeface="Wingdings" panose="05000000000000000000" pitchFamily="2" charset="2"/>
              <a:buChar char="l"/>
            </a:pPr>
            <a:r>
              <a:rPr lang="zh-CN" altLang="en-US" sz="2400" b="1" dirty="0">
                <a:solidFill>
                  <a:srgbClr val="0B0201"/>
                </a:solidFill>
              </a:rPr>
              <a:t>如图所示，该项直线度公差的含义为：圆柱面上任一素线必须位于轴向平面内，距离为公差值</a:t>
            </a:r>
            <a:r>
              <a:rPr lang="en-US" altLang="zh-CN" sz="2400" b="1" dirty="0">
                <a:solidFill>
                  <a:srgbClr val="0B0201"/>
                </a:solidFill>
              </a:rPr>
              <a:t>0.02mm</a:t>
            </a:r>
            <a:r>
              <a:rPr lang="zh-CN" altLang="en-US" sz="2400" b="1" dirty="0">
                <a:solidFill>
                  <a:srgbClr val="0B0201"/>
                </a:solidFill>
              </a:rPr>
              <a:t>的两平行直线之间。在给定平面内和给定方向上的公差带为间距等于公差值 </a:t>
            </a:r>
            <a:r>
              <a:rPr lang="en-US" altLang="zh-CN" sz="2400" b="1" i="1" dirty="0">
                <a:solidFill>
                  <a:srgbClr val="0B0201"/>
                </a:solidFill>
              </a:rPr>
              <a:t>t </a:t>
            </a:r>
            <a:r>
              <a:rPr lang="zh-CN" altLang="en-US" sz="2400" b="1" dirty="0">
                <a:solidFill>
                  <a:srgbClr val="0B0201"/>
                </a:solidFill>
              </a:rPr>
              <a:t>的两平行直线所限定的区域。</a:t>
            </a:r>
            <a:endParaRPr lang="en-US" altLang="en-US" sz="2400" b="1" dirty="0">
              <a:solidFill>
                <a:srgbClr val="0B0201"/>
              </a:solidFill>
              <a:cs typeface="Times New Roman" panose="02020603050405020304" pitchFamily="18" charset="0"/>
            </a:endParaRPr>
          </a:p>
          <a:p>
            <a:pPr marL="533400" indent="-533400">
              <a:buNone/>
            </a:pPr>
            <a:endParaRPr lang="en-US" altLang="zh-CN" sz="3600" b="1" dirty="0">
              <a:solidFill>
                <a:srgbClr val="0B0201"/>
              </a:solidFill>
            </a:endParaRPr>
          </a:p>
        </p:txBody>
      </p:sp>
      <p:sp>
        <p:nvSpPr>
          <p:cNvPr id="55300" name="Rectangle 4"/>
          <p:cNvSpPr>
            <a:spLocks noChangeArrowheads="1"/>
          </p:cNvSpPr>
          <p:nvPr/>
        </p:nvSpPr>
        <p:spPr bwMode="auto">
          <a:xfrm>
            <a:off x="2279650" y="42211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 name="标题 1">
            <a:extLst>
              <a:ext uri="{FF2B5EF4-FFF2-40B4-BE49-F238E27FC236}">
                <a16:creationId xmlns:a16="http://schemas.microsoft.com/office/drawing/2014/main" id="{69476CB3-0EE4-4C55-A9FF-A1F77174193F}"/>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pic>
        <p:nvPicPr>
          <p:cNvPr id="2" name="图片 1">
            <a:extLst>
              <a:ext uri="{FF2B5EF4-FFF2-40B4-BE49-F238E27FC236}">
                <a16:creationId xmlns:a16="http://schemas.microsoft.com/office/drawing/2014/main" id="{077F3AC1-8CF8-4D06-91B9-AC1385B915A9}"/>
              </a:ext>
            </a:extLst>
          </p:cNvPr>
          <p:cNvPicPr>
            <a:picLocks noChangeAspect="1"/>
          </p:cNvPicPr>
          <p:nvPr/>
        </p:nvPicPr>
        <p:blipFill>
          <a:blip r:embed="rId2"/>
          <a:stretch>
            <a:fillRect/>
          </a:stretch>
        </p:blipFill>
        <p:spPr>
          <a:xfrm>
            <a:off x="1113514" y="3783822"/>
            <a:ext cx="9964971" cy="2949401"/>
          </a:xfrm>
          <a:prstGeom prst="rect">
            <a:avLst/>
          </a:prstGeom>
        </p:spPr>
      </p:pic>
    </p:spTree>
    <p:extLst>
      <p:ext uri="{BB962C8B-B14F-4D97-AF65-F5344CB8AC3E}">
        <p14:creationId xmlns:p14="http://schemas.microsoft.com/office/powerpoint/2010/main" val="461954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5"/>
          <p:cNvSpPr>
            <a:spLocks noGrp="1" noChangeArrowheads="1"/>
          </p:cNvSpPr>
          <p:nvPr>
            <p:ph type="ctrTitle"/>
          </p:nvPr>
        </p:nvSpPr>
        <p:spPr>
          <a:xfrm>
            <a:off x="1559170" y="2209800"/>
            <a:ext cx="9073660" cy="1219200"/>
          </a:xfrm>
        </p:spPr>
        <p:txBody>
          <a:bodyPr/>
          <a:lstStyle/>
          <a:p>
            <a:r>
              <a:rPr lang="en-US" altLang="zh-CN" sz="4800" dirty="0">
                <a:solidFill>
                  <a:srgbClr val="7030A0"/>
                </a:solidFill>
                <a:latin typeface="Times New Roman" panose="02020603050405020304" pitchFamily="18" charset="0"/>
              </a:rPr>
              <a:t> </a:t>
            </a:r>
            <a:r>
              <a:rPr lang="zh-CN" altLang="en-US" sz="4800" dirty="0">
                <a:solidFill>
                  <a:srgbClr val="7030A0"/>
                </a:solidFill>
                <a:latin typeface="Times New Roman" panose="02020603050405020304" pitchFamily="18" charset="0"/>
              </a:rPr>
              <a:t>四、几何公差与几何误差检测</a:t>
            </a:r>
          </a:p>
        </p:txBody>
      </p:sp>
    </p:spTree>
    <p:extLst>
      <p:ext uri="{BB962C8B-B14F-4D97-AF65-F5344CB8AC3E}">
        <p14:creationId xmlns:p14="http://schemas.microsoft.com/office/powerpoint/2010/main" val="157488385"/>
      </p:ext>
    </p:extLst>
  </p:cSld>
  <p:clrMapOvr>
    <a:masterClrMapping/>
  </p:clrMapOvr>
  <p:transition spd="med">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a:xfrm>
            <a:off x="0" y="738981"/>
            <a:ext cx="11958535" cy="5380037"/>
          </a:xfrm>
        </p:spPr>
        <p:txBody>
          <a:bodyPr/>
          <a:lstStyle/>
          <a:p>
            <a:pPr>
              <a:lnSpc>
                <a:spcPct val="150000"/>
              </a:lnSpc>
              <a:buFont typeface="Wingdings" panose="05000000000000000000" pitchFamily="2" charset="2"/>
              <a:buChar char="l"/>
            </a:pPr>
            <a:r>
              <a:rPr lang="en-US" altLang="zh-CN" sz="2800" b="1" dirty="0">
                <a:solidFill>
                  <a:srgbClr val="961B0E"/>
                </a:solidFill>
              </a:rPr>
              <a:t>(2) </a:t>
            </a:r>
            <a:r>
              <a:rPr lang="zh-CN" altLang="en-US" sz="2800" b="1" dirty="0">
                <a:solidFill>
                  <a:srgbClr val="961B0E"/>
                </a:solidFill>
              </a:rPr>
              <a:t>在给定一个方向上：</a:t>
            </a:r>
            <a:r>
              <a:rPr lang="zh-CN" altLang="en-US" sz="2800" b="1" dirty="0"/>
              <a:t> 直线度公差带是距离为公差值 </a:t>
            </a:r>
            <a:r>
              <a:rPr lang="en-US" altLang="zh-CN" sz="2800" b="1" dirty="0"/>
              <a:t>t </a:t>
            </a:r>
            <a:r>
              <a:rPr lang="zh-CN" altLang="en-US" sz="2800" b="1" dirty="0"/>
              <a:t>的两平行平面之间的区域。</a:t>
            </a:r>
            <a:endParaRPr lang="en-US" altLang="zh-CN" sz="2800" b="1" dirty="0"/>
          </a:p>
          <a:p>
            <a:pPr>
              <a:lnSpc>
                <a:spcPct val="150000"/>
              </a:lnSpc>
              <a:buFont typeface="Wingdings" panose="05000000000000000000" pitchFamily="2" charset="2"/>
              <a:buChar char="l"/>
            </a:pPr>
            <a:r>
              <a:rPr lang="zh-CN" altLang="en-US" sz="2800" b="1" dirty="0"/>
              <a:t>如图所示，该项直线度公差的含义为：</a:t>
            </a:r>
            <a:r>
              <a:rPr lang="zh-CN" altLang="en-US" sz="2800" b="1" dirty="0">
                <a:solidFill>
                  <a:srgbClr val="FF0000"/>
                </a:solidFill>
              </a:rPr>
              <a:t>棱线必须位于箭头所示方向</a:t>
            </a:r>
            <a:r>
              <a:rPr lang="zh-CN" altLang="en-US" sz="2800" b="1" dirty="0"/>
              <a:t>，距离为公差值</a:t>
            </a:r>
            <a:r>
              <a:rPr lang="en-US" altLang="zh-CN" sz="2800" b="1" dirty="0"/>
              <a:t>0.1mm</a:t>
            </a:r>
            <a:r>
              <a:rPr lang="zh-CN" altLang="en-US" sz="2800" b="1" dirty="0"/>
              <a:t>的两平行平面内。</a:t>
            </a:r>
            <a:r>
              <a:rPr lang="zh-CN" altLang="en-US" sz="3600" dirty="0"/>
              <a:t> </a:t>
            </a:r>
            <a:endParaRPr lang="zh-CN" altLang="en-US" sz="2800" b="1" dirty="0"/>
          </a:p>
        </p:txBody>
      </p:sp>
      <p:pic>
        <p:nvPicPr>
          <p:cNvPr id="2406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7835" y="3727161"/>
            <a:ext cx="9410700" cy="31308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DF11133A-D688-401F-9E89-4AD0D193DAE5}"/>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Tree>
    <p:extLst>
      <p:ext uri="{BB962C8B-B14F-4D97-AF65-F5344CB8AC3E}">
        <p14:creationId xmlns:p14="http://schemas.microsoft.com/office/powerpoint/2010/main" val="15140047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a:xfrm>
            <a:off x="0" y="738981"/>
            <a:ext cx="11958535" cy="5380037"/>
          </a:xfrm>
        </p:spPr>
        <p:txBody>
          <a:bodyPr/>
          <a:lstStyle/>
          <a:p>
            <a:pPr>
              <a:lnSpc>
                <a:spcPct val="150000"/>
              </a:lnSpc>
              <a:buFont typeface="Wingdings" panose="05000000000000000000" pitchFamily="2" charset="2"/>
              <a:buChar char="l"/>
            </a:pPr>
            <a:r>
              <a:rPr lang="en-US" altLang="zh-CN" sz="2800" b="1" dirty="0">
                <a:solidFill>
                  <a:srgbClr val="961B0E"/>
                </a:solidFill>
              </a:rPr>
              <a:t>(3) </a:t>
            </a:r>
            <a:r>
              <a:rPr lang="zh-CN" altLang="en-US" sz="2800" b="1" dirty="0">
                <a:solidFill>
                  <a:srgbClr val="961B0E"/>
                </a:solidFill>
              </a:rPr>
              <a:t>在给定两个互相垂直方向上</a:t>
            </a:r>
            <a:r>
              <a:rPr lang="en-US" altLang="zh-CN" sz="2800" b="1" dirty="0"/>
              <a:t>:</a:t>
            </a:r>
            <a:r>
              <a:rPr lang="zh-CN" altLang="en-US" sz="2800" b="1" dirty="0"/>
              <a:t>  直线度公差带是正截面尺寸为公差值</a:t>
            </a:r>
            <a:r>
              <a:rPr lang="en-US" altLang="zh-CN" sz="2800" b="1" dirty="0"/>
              <a:t>t1×t2</a:t>
            </a:r>
            <a:r>
              <a:rPr lang="zh-CN" altLang="en-US" sz="2800" b="1" dirty="0"/>
              <a:t>的四棱柱内的区域。</a:t>
            </a:r>
            <a:endParaRPr lang="en-US" altLang="zh-CN" sz="2800" b="1" dirty="0"/>
          </a:p>
          <a:p>
            <a:pPr>
              <a:lnSpc>
                <a:spcPct val="150000"/>
              </a:lnSpc>
              <a:buFont typeface="Wingdings" panose="05000000000000000000" pitchFamily="2" charset="2"/>
              <a:buChar char="l"/>
            </a:pPr>
            <a:r>
              <a:rPr lang="zh-CN" altLang="en-US" sz="2800" b="1" dirty="0"/>
              <a:t>如图所示，该项直线度公差的含义为：棱线必须位于水平方向距离为公差值</a:t>
            </a:r>
            <a:r>
              <a:rPr lang="en-US" altLang="zh-CN" sz="2800" b="1" dirty="0"/>
              <a:t>0.2mm</a:t>
            </a:r>
            <a:r>
              <a:rPr lang="zh-CN" altLang="en-US" sz="2800" b="1" dirty="0"/>
              <a:t>，垂直方向距离为公差值</a:t>
            </a:r>
            <a:r>
              <a:rPr lang="en-US" altLang="zh-CN" sz="2800" b="1" dirty="0"/>
              <a:t>0.1mm</a:t>
            </a:r>
            <a:r>
              <a:rPr lang="zh-CN" altLang="en-US" sz="2800" b="1" dirty="0"/>
              <a:t>的四棱柱内。</a:t>
            </a:r>
          </a:p>
        </p:txBody>
      </p:sp>
      <p:sp>
        <p:nvSpPr>
          <p:cNvPr id="5" name="标题 1">
            <a:extLst>
              <a:ext uri="{FF2B5EF4-FFF2-40B4-BE49-F238E27FC236}">
                <a16:creationId xmlns:a16="http://schemas.microsoft.com/office/drawing/2014/main" id="{DF11133A-D688-401F-9E89-4AD0D193DAE5}"/>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pic>
        <p:nvPicPr>
          <p:cNvPr id="116738" name="Picture 2">
            <a:extLst>
              <a:ext uri="{FF2B5EF4-FFF2-40B4-BE49-F238E27FC236}">
                <a16:creationId xmlns:a16="http://schemas.microsoft.com/office/drawing/2014/main" id="{A2715FF5-ECEC-4D9A-BD0D-C385D348BC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566" t="2577" r="1733"/>
          <a:stretch>
            <a:fillRect/>
          </a:stretch>
        </p:blipFill>
        <p:spPr bwMode="auto">
          <a:xfrm>
            <a:off x="1867709" y="3428999"/>
            <a:ext cx="10090826" cy="3313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0838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3" name="Rectangle 3"/>
          <p:cNvSpPr>
            <a:spLocks noGrp="1" noChangeArrowheads="1"/>
          </p:cNvSpPr>
          <p:nvPr>
            <p:ph type="body" idx="1"/>
          </p:nvPr>
        </p:nvSpPr>
        <p:spPr>
          <a:xfrm>
            <a:off x="0" y="738981"/>
            <a:ext cx="11958535" cy="3128169"/>
          </a:xfrm>
        </p:spPr>
        <p:txBody>
          <a:bodyPr/>
          <a:lstStyle/>
          <a:p>
            <a:pPr>
              <a:lnSpc>
                <a:spcPct val="150000"/>
              </a:lnSpc>
              <a:spcBef>
                <a:spcPts val="0"/>
              </a:spcBef>
              <a:buFont typeface="Wingdings" panose="05000000000000000000" pitchFamily="2" charset="2"/>
              <a:buChar char="l"/>
            </a:pPr>
            <a:r>
              <a:rPr lang="en-US" altLang="zh-CN" sz="2800" b="1" dirty="0">
                <a:solidFill>
                  <a:srgbClr val="961B0E"/>
                </a:solidFill>
              </a:rPr>
              <a:t>(4) </a:t>
            </a:r>
            <a:r>
              <a:rPr lang="zh-CN" altLang="en-US" sz="2800" b="1" dirty="0">
                <a:solidFill>
                  <a:srgbClr val="961B0E"/>
                </a:solidFill>
              </a:rPr>
              <a:t>在任意方向上</a:t>
            </a:r>
            <a:r>
              <a:rPr lang="en-US" altLang="zh-CN" sz="2800" b="1" dirty="0">
                <a:solidFill>
                  <a:srgbClr val="961B0E"/>
                </a:solidFill>
              </a:rPr>
              <a:t>:</a:t>
            </a:r>
            <a:r>
              <a:rPr lang="zh-CN" altLang="en-US" sz="2800" b="1" dirty="0">
                <a:solidFill>
                  <a:srgbClr val="961B0E"/>
                </a:solidFill>
              </a:rPr>
              <a:t>  </a:t>
            </a:r>
            <a:r>
              <a:rPr lang="zh-CN" altLang="en-US" sz="2800" b="1" dirty="0"/>
              <a:t>直线度公差带是直径为公差值</a:t>
            </a:r>
            <a:r>
              <a:rPr lang="en-US" altLang="zh-CN" dirty="0">
                <a:sym typeface="Symbol" panose="05050102010706020507" pitchFamily="18" charset="2"/>
              </a:rPr>
              <a:t></a:t>
            </a:r>
            <a:r>
              <a:rPr lang="en-US" altLang="zh-CN" sz="2800" b="1" dirty="0"/>
              <a:t>t</a:t>
            </a:r>
            <a:r>
              <a:rPr lang="zh-CN" altLang="en-US" sz="2800" b="1" dirty="0"/>
              <a:t>的圆柱面内的区域。</a:t>
            </a:r>
            <a:endParaRPr lang="en-US" altLang="zh-CN" sz="2800" b="1" dirty="0"/>
          </a:p>
          <a:p>
            <a:pPr>
              <a:lnSpc>
                <a:spcPct val="150000"/>
              </a:lnSpc>
              <a:spcBef>
                <a:spcPts val="0"/>
              </a:spcBef>
              <a:buFont typeface="Wingdings" panose="05000000000000000000" pitchFamily="2" charset="2"/>
              <a:buChar char="l"/>
            </a:pPr>
            <a:r>
              <a:rPr lang="zh-CN" altLang="en-US" sz="2800" b="1" dirty="0"/>
              <a:t>如图所示，该项直线度公差的含义为：</a:t>
            </a:r>
            <a:r>
              <a:rPr lang="zh-CN" altLang="en-US" sz="2800" b="1" dirty="0">
                <a:solidFill>
                  <a:srgbClr val="FF0000"/>
                </a:solidFill>
              </a:rPr>
              <a:t>圆柱体的轴线</a:t>
            </a:r>
            <a:r>
              <a:rPr lang="zh-CN" altLang="en-US" sz="2800" b="1" dirty="0"/>
              <a:t>必须位于直径为公差值</a:t>
            </a:r>
            <a:r>
              <a:rPr lang="en-US" altLang="zh-CN" dirty="0">
                <a:sym typeface="Symbol" panose="05050102010706020507" pitchFamily="18" charset="2"/>
              </a:rPr>
              <a:t></a:t>
            </a:r>
            <a:r>
              <a:rPr lang="en-US" altLang="zh-CN" sz="2800" b="1" dirty="0"/>
              <a:t>0.08mm</a:t>
            </a:r>
            <a:r>
              <a:rPr lang="zh-CN" altLang="en-US" sz="2800" b="1" dirty="0"/>
              <a:t>的圆柱面内。</a:t>
            </a:r>
          </a:p>
        </p:txBody>
      </p:sp>
      <p:sp>
        <p:nvSpPr>
          <p:cNvPr id="5" name="标题 1">
            <a:extLst>
              <a:ext uri="{FF2B5EF4-FFF2-40B4-BE49-F238E27FC236}">
                <a16:creationId xmlns:a16="http://schemas.microsoft.com/office/drawing/2014/main" id="{DF11133A-D688-401F-9E89-4AD0D193DAE5}"/>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pic>
        <p:nvPicPr>
          <p:cNvPr id="6" name="Picture 4">
            <a:extLst>
              <a:ext uri="{FF2B5EF4-FFF2-40B4-BE49-F238E27FC236}">
                <a16:creationId xmlns:a16="http://schemas.microsoft.com/office/drawing/2014/main" id="{07890C4D-0849-4529-8715-9897D8DBC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5263" y="3786851"/>
            <a:ext cx="10736737" cy="3071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2228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1" name="Rectangle 3"/>
          <p:cNvSpPr>
            <a:spLocks noGrp="1" noChangeArrowheads="1"/>
          </p:cNvSpPr>
          <p:nvPr>
            <p:ph type="body" idx="1"/>
          </p:nvPr>
        </p:nvSpPr>
        <p:spPr>
          <a:xfrm>
            <a:off x="181428" y="981075"/>
            <a:ext cx="11797212" cy="5235575"/>
          </a:xfrm>
        </p:spPr>
        <p:txBody>
          <a:bodyPr/>
          <a:lstStyle/>
          <a:p>
            <a:pPr marL="0" indent="0">
              <a:buNone/>
            </a:pPr>
            <a:r>
              <a:rPr lang="en-US" altLang="zh-CN" sz="4000" b="1" dirty="0">
                <a:solidFill>
                  <a:srgbClr val="961B0E"/>
                </a:solidFill>
                <a:cs typeface="Times New Roman" panose="02020603050405020304" pitchFamily="18" charset="0"/>
              </a:rPr>
              <a:t>2. </a:t>
            </a:r>
            <a:r>
              <a:rPr lang="zh-CN" altLang="en-US" sz="4000" b="1" dirty="0">
                <a:solidFill>
                  <a:srgbClr val="961B0E"/>
                </a:solidFill>
                <a:cs typeface="Times New Roman" panose="02020603050405020304" pitchFamily="18" charset="0"/>
              </a:rPr>
              <a:t>平面度公差</a:t>
            </a:r>
          </a:p>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平面度</a:t>
            </a:r>
            <a:r>
              <a:rPr lang="en-US" altLang="zh-CN" sz="2400" b="1" dirty="0">
                <a:solidFill>
                  <a:srgbClr val="FF0000"/>
                </a:solidFill>
              </a:rPr>
              <a:t>(flatness)</a:t>
            </a:r>
            <a:r>
              <a:rPr lang="zh-CN" altLang="en-US" sz="2400" b="1" dirty="0">
                <a:solidFill>
                  <a:srgbClr val="FF0000"/>
                </a:solidFill>
              </a:rPr>
              <a:t>公差</a:t>
            </a:r>
            <a:r>
              <a:rPr lang="zh-CN" altLang="en-US" sz="2400" b="1" dirty="0">
                <a:solidFill>
                  <a:srgbClr val="0B0201"/>
                </a:solidFill>
              </a:rPr>
              <a:t>是单一实际平面所允许的变动全量。平面度公差用于控制平面的形状误差，其公差带是距离为公差值 </a:t>
            </a:r>
            <a:r>
              <a:rPr lang="en-US" altLang="zh-CN" sz="2400" b="1" dirty="0">
                <a:solidFill>
                  <a:srgbClr val="0B0201"/>
                </a:solidFill>
              </a:rPr>
              <a:t>t </a:t>
            </a:r>
            <a:r>
              <a:rPr lang="zh-CN" altLang="en-US" sz="2400" b="1" dirty="0">
                <a:solidFill>
                  <a:srgbClr val="0B0201"/>
                </a:solidFill>
              </a:rPr>
              <a:t>的两平行平面之间的区域。</a:t>
            </a:r>
            <a:endParaRPr lang="en-US" altLang="zh-CN" sz="2400" b="1" dirty="0">
              <a:solidFill>
                <a:srgbClr val="0B0201"/>
              </a:solidFill>
            </a:endParaRPr>
          </a:p>
          <a:p>
            <a:pPr marL="360000" indent="-342900">
              <a:lnSpc>
                <a:spcPct val="150000"/>
              </a:lnSpc>
              <a:spcBef>
                <a:spcPts val="600"/>
              </a:spcBef>
              <a:buFont typeface="Wingdings" panose="05000000000000000000" pitchFamily="2" charset="2"/>
              <a:buChar char="l"/>
            </a:pPr>
            <a:r>
              <a:rPr lang="zh-CN" altLang="en-US" sz="2400" b="1" dirty="0">
                <a:solidFill>
                  <a:srgbClr val="0B0201"/>
                </a:solidFill>
              </a:rPr>
              <a:t>如图所示，该项平面度公差的含义为：所指表面必须位于距离为公差值</a:t>
            </a:r>
            <a:r>
              <a:rPr lang="en-US" altLang="zh-CN" sz="2400" b="1" dirty="0">
                <a:solidFill>
                  <a:srgbClr val="0B0201"/>
                </a:solidFill>
              </a:rPr>
              <a:t>0.08mm</a:t>
            </a:r>
            <a:r>
              <a:rPr lang="zh-CN" altLang="en-US" sz="2400" b="1" dirty="0">
                <a:solidFill>
                  <a:srgbClr val="0B0201"/>
                </a:solidFill>
              </a:rPr>
              <a:t>的两平行平面之间的区域内。</a:t>
            </a:r>
            <a:endParaRPr lang="zh-CN" altLang="en-US" sz="2400" dirty="0">
              <a:solidFill>
                <a:srgbClr val="0B0201"/>
              </a:solidFill>
            </a:endParaRPr>
          </a:p>
        </p:txBody>
      </p:sp>
      <p:pic>
        <p:nvPicPr>
          <p:cNvPr id="24269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2550" y="4306887"/>
            <a:ext cx="9833610" cy="2374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F725AF97-DDB4-469A-B155-5D3009C5C74F}"/>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Tree>
    <p:extLst>
      <p:ext uri="{BB962C8B-B14F-4D97-AF65-F5344CB8AC3E}">
        <p14:creationId xmlns:p14="http://schemas.microsoft.com/office/powerpoint/2010/main" val="1786027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7880" y="3456599"/>
            <a:ext cx="6158412" cy="3286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8CF4E177-1A3A-4ADF-B3F3-3A4BEDA36A32}"/>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0" name="Rectangle 3">
            <a:extLst>
              <a:ext uri="{FF2B5EF4-FFF2-40B4-BE49-F238E27FC236}">
                <a16:creationId xmlns:a16="http://schemas.microsoft.com/office/drawing/2014/main" id="{D456C0D1-1104-450F-9A57-CAC2E122CC1E}"/>
              </a:ext>
            </a:extLst>
          </p:cNvPr>
          <p:cNvSpPr txBox="1">
            <a:spLocks noChangeArrowheads="1"/>
          </p:cNvSpPr>
          <p:nvPr/>
        </p:nvSpPr>
        <p:spPr>
          <a:xfrm>
            <a:off x="181428" y="981075"/>
            <a:ext cx="11829144"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cs typeface="Times New Roman" panose="02020603050405020304" pitchFamily="18" charset="0"/>
              </a:rPr>
              <a:t>3. </a:t>
            </a:r>
            <a:r>
              <a:rPr lang="zh-CN" altLang="en-US" sz="4000" b="1" dirty="0">
                <a:solidFill>
                  <a:srgbClr val="961B0E"/>
                </a:solidFill>
                <a:cs typeface="Times New Roman" panose="02020603050405020304" pitchFamily="18" charset="0"/>
              </a:rPr>
              <a:t>圆度公差</a:t>
            </a:r>
          </a:p>
          <a:p>
            <a:pPr marL="288000" indent="-342900">
              <a:lnSpc>
                <a:spcPct val="150000"/>
              </a:lnSpc>
              <a:spcBef>
                <a:spcPts val="600"/>
              </a:spcBef>
              <a:buFont typeface="Wingdings" panose="05000000000000000000" pitchFamily="2" charset="2"/>
              <a:buChar char="l"/>
            </a:pPr>
            <a:r>
              <a:rPr lang="zh-CN" altLang="en-US" sz="2400" b="1" dirty="0">
                <a:solidFill>
                  <a:srgbClr val="FF0000"/>
                </a:solidFill>
              </a:rPr>
              <a:t>圆度</a:t>
            </a:r>
            <a:r>
              <a:rPr lang="en-US" altLang="zh-CN" sz="2400" b="1" dirty="0">
                <a:solidFill>
                  <a:srgbClr val="FF0000"/>
                </a:solidFill>
              </a:rPr>
              <a:t>(roundness)</a:t>
            </a:r>
            <a:r>
              <a:rPr lang="zh-CN" altLang="en-US" sz="2400" b="1" dirty="0">
                <a:solidFill>
                  <a:srgbClr val="FF0000"/>
                </a:solidFill>
              </a:rPr>
              <a:t>公差</a:t>
            </a:r>
            <a:r>
              <a:rPr lang="zh-CN" altLang="en-US" sz="2400" b="1" dirty="0"/>
              <a:t>是单一实际圆所允许的变动全量。圆度公差用于控制实际圆在回转轴径向截面</a:t>
            </a:r>
            <a:r>
              <a:rPr lang="en-US" altLang="zh-CN" sz="2400" b="1" dirty="0"/>
              <a:t>(</a:t>
            </a:r>
            <a:r>
              <a:rPr lang="zh-CN" altLang="en-US" sz="2400" b="1" dirty="0"/>
              <a:t>即垂直于轴线的截面</a:t>
            </a:r>
            <a:r>
              <a:rPr lang="en-US" altLang="zh-CN" sz="2400" b="1" dirty="0"/>
              <a:t>)</a:t>
            </a:r>
            <a:r>
              <a:rPr lang="zh-CN" altLang="en-US" sz="2400" b="1" dirty="0"/>
              <a:t>内的形状误差，其公差带是在同一正截面上半径差为公差值 </a:t>
            </a:r>
            <a:r>
              <a:rPr lang="en-US" altLang="zh-CN" sz="2400" b="1" dirty="0"/>
              <a:t>t </a:t>
            </a:r>
            <a:r>
              <a:rPr lang="zh-CN" altLang="en-US" sz="2400" b="1" dirty="0"/>
              <a:t>的两同心圆之间的区域 。</a:t>
            </a:r>
            <a:endParaRPr lang="en-US" altLang="zh-CN" sz="2400" b="1" dirty="0"/>
          </a:p>
          <a:p>
            <a:pPr marL="288000" indent="-342900">
              <a:lnSpc>
                <a:spcPct val="150000"/>
              </a:lnSpc>
              <a:spcBef>
                <a:spcPts val="600"/>
              </a:spcBef>
              <a:buFont typeface="Wingdings" panose="05000000000000000000" pitchFamily="2" charset="2"/>
              <a:buChar char="l"/>
            </a:pPr>
            <a:r>
              <a:rPr lang="zh-CN" altLang="en-US" sz="2400" b="1" dirty="0">
                <a:solidFill>
                  <a:srgbClr val="0B0201"/>
                </a:solidFill>
              </a:rPr>
              <a:t>如图所示，该项圆度公差的含义为：</a:t>
            </a:r>
            <a:endParaRPr lang="zh-CN" altLang="en-US" sz="2400" dirty="0">
              <a:solidFill>
                <a:srgbClr val="0B0201"/>
              </a:solidFill>
            </a:endParaRPr>
          </a:p>
        </p:txBody>
      </p:sp>
      <p:sp>
        <p:nvSpPr>
          <p:cNvPr id="11" name="Rectangle 3">
            <a:extLst>
              <a:ext uri="{FF2B5EF4-FFF2-40B4-BE49-F238E27FC236}">
                <a16:creationId xmlns:a16="http://schemas.microsoft.com/office/drawing/2014/main" id="{4208141E-9EC5-43F0-8D3D-729392837EA1}"/>
              </a:ext>
            </a:extLst>
          </p:cNvPr>
          <p:cNvSpPr txBox="1">
            <a:spLocks noChangeArrowheads="1"/>
          </p:cNvSpPr>
          <p:nvPr/>
        </p:nvSpPr>
        <p:spPr>
          <a:xfrm>
            <a:off x="135708" y="3949712"/>
            <a:ext cx="556405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400" b="1" dirty="0">
                <a:solidFill>
                  <a:srgbClr val="0B0201"/>
                </a:solidFill>
              </a:rPr>
              <a:t>在垂直于轴线的任一正截面上，所截的实际圆必须位于半径差为公差值</a:t>
            </a:r>
            <a:r>
              <a:rPr lang="en-US" altLang="zh-CN" sz="2400" b="1" dirty="0">
                <a:solidFill>
                  <a:srgbClr val="0B0201"/>
                </a:solidFill>
              </a:rPr>
              <a:t>0.03mm</a:t>
            </a:r>
            <a:r>
              <a:rPr lang="zh-CN" altLang="en-US" sz="2400" b="1" dirty="0">
                <a:solidFill>
                  <a:srgbClr val="0B0201"/>
                </a:solidFill>
              </a:rPr>
              <a:t>的两同心圆之间。圆度公差也可以标注在圆锥面上，</a:t>
            </a:r>
            <a:r>
              <a:rPr lang="zh-CN" altLang="en-US" sz="2400" b="1" dirty="0">
                <a:solidFill>
                  <a:srgbClr val="FF0000"/>
                </a:solidFill>
              </a:rPr>
              <a:t>公差的指引线箭头必须垂直于轴线。</a:t>
            </a:r>
            <a:endParaRPr lang="zh-CN" altLang="en-US" sz="2400" dirty="0">
              <a:solidFill>
                <a:srgbClr val="FF0000"/>
              </a:solidFill>
            </a:endParaRPr>
          </a:p>
        </p:txBody>
      </p:sp>
    </p:spTree>
    <p:extLst>
      <p:ext uri="{BB962C8B-B14F-4D97-AF65-F5344CB8AC3E}">
        <p14:creationId xmlns:p14="http://schemas.microsoft.com/office/powerpoint/2010/main" val="24705189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47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463" y="4089084"/>
            <a:ext cx="4489613" cy="263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47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5657" y="4028283"/>
            <a:ext cx="5178607" cy="2752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a:extLst>
              <a:ext uri="{FF2B5EF4-FFF2-40B4-BE49-F238E27FC236}">
                <a16:creationId xmlns:a16="http://schemas.microsoft.com/office/drawing/2014/main" id="{29B10B50-A554-44D8-9152-8C90730367C4}"/>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7" name="Rectangle 3">
            <a:extLst>
              <a:ext uri="{FF2B5EF4-FFF2-40B4-BE49-F238E27FC236}">
                <a16:creationId xmlns:a16="http://schemas.microsoft.com/office/drawing/2014/main" id="{DB10159A-1830-43C8-987F-4B42E738CF12}"/>
              </a:ext>
            </a:extLst>
          </p:cNvPr>
          <p:cNvSpPr txBox="1">
            <a:spLocks noChangeArrowheads="1"/>
          </p:cNvSpPr>
          <p:nvPr/>
        </p:nvSpPr>
        <p:spPr>
          <a:xfrm>
            <a:off x="181428" y="981075"/>
            <a:ext cx="11829144"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cs typeface="Times New Roman" panose="02020603050405020304" pitchFamily="18" charset="0"/>
              </a:rPr>
              <a:t>4. </a:t>
            </a:r>
            <a:r>
              <a:rPr lang="zh-CN" altLang="en-US" sz="4000" b="1" dirty="0">
                <a:solidFill>
                  <a:srgbClr val="961B0E"/>
                </a:solidFill>
                <a:cs typeface="Times New Roman" panose="02020603050405020304" pitchFamily="18" charset="0"/>
              </a:rPr>
              <a:t>圆柱度公差</a:t>
            </a:r>
          </a:p>
          <a:p>
            <a:pPr marL="288000" indent="-342900">
              <a:lnSpc>
                <a:spcPct val="150000"/>
              </a:lnSpc>
              <a:spcBef>
                <a:spcPts val="600"/>
              </a:spcBef>
              <a:buFont typeface="Wingdings" panose="05000000000000000000" pitchFamily="2" charset="2"/>
              <a:buChar char="l"/>
            </a:pPr>
            <a:r>
              <a:rPr lang="zh-CN" altLang="en-US" sz="2400" b="1" dirty="0">
                <a:solidFill>
                  <a:srgbClr val="FF0000"/>
                </a:solidFill>
              </a:rPr>
              <a:t>圆柱度</a:t>
            </a:r>
            <a:r>
              <a:rPr lang="en-US" altLang="zh-CN" sz="2400" b="1" dirty="0">
                <a:solidFill>
                  <a:srgbClr val="FF0000"/>
                </a:solidFill>
              </a:rPr>
              <a:t>(cylindricity)</a:t>
            </a:r>
            <a:r>
              <a:rPr lang="zh-CN" altLang="en-US" sz="2400" b="1" dirty="0">
                <a:solidFill>
                  <a:srgbClr val="FF0000"/>
                </a:solidFill>
              </a:rPr>
              <a:t>公差</a:t>
            </a:r>
            <a:r>
              <a:rPr lang="zh-CN" altLang="en-US" sz="2400" b="1" dirty="0"/>
              <a:t>是单一实际圆柱所允许的变动全量。圆柱度公差用于控制圆柱表面的形状误差，公差带是半径差为公差值</a:t>
            </a:r>
            <a:r>
              <a:rPr lang="en-US" altLang="zh-CN" sz="2400" b="1" dirty="0"/>
              <a:t>t</a:t>
            </a:r>
            <a:r>
              <a:rPr lang="zh-CN" altLang="en-US" sz="2400" b="1" dirty="0"/>
              <a:t>的两同轴圆柱面之间的区域。</a:t>
            </a:r>
            <a:endParaRPr lang="en-US" altLang="zh-CN" sz="2400" b="1" dirty="0"/>
          </a:p>
          <a:p>
            <a:pPr marL="288000" indent="-342900">
              <a:lnSpc>
                <a:spcPct val="150000"/>
              </a:lnSpc>
              <a:spcBef>
                <a:spcPts val="600"/>
              </a:spcBef>
              <a:buFont typeface="Wingdings" panose="05000000000000000000" pitchFamily="2" charset="2"/>
              <a:buChar char="l"/>
            </a:pPr>
            <a:r>
              <a:rPr lang="zh-CN" altLang="en-US" sz="2400" b="1" dirty="0">
                <a:solidFill>
                  <a:srgbClr val="0B0201"/>
                </a:solidFill>
              </a:rPr>
              <a:t>如图所示，该项圆柱度公差的含义为：被测圆柱面必须位于半径差为公差值</a:t>
            </a:r>
            <a:r>
              <a:rPr lang="en-US" altLang="zh-CN" sz="2400" b="1" dirty="0">
                <a:solidFill>
                  <a:srgbClr val="0B0201"/>
                </a:solidFill>
              </a:rPr>
              <a:t>0.05mm</a:t>
            </a:r>
            <a:r>
              <a:rPr lang="zh-CN" altLang="en-US" sz="2400" b="1" dirty="0">
                <a:solidFill>
                  <a:srgbClr val="0B0201"/>
                </a:solidFill>
              </a:rPr>
              <a:t>的两同轴圆柱面之间。</a:t>
            </a:r>
            <a:endParaRPr lang="zh-CN" altLang="en-US" sz="2400" dirty="0">
              <a:solidFill>
                <a:srgbClr val="0B0201"/>
              </a:solidFill>
            </a:endParaRPr>
          </a:p>
        </p:txBody>
      </p:sp>
    </p:spTree>
    <p:extLst>
      <p:ext uri="{BB962C8B-B14F-4D97-AF65-F5344CB8AC3E}">
        <p14:creationId xmlns:p14="http://schemas.microsoft.com/office/powerpoint/2010/main" val="33755357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29B10B50-A554-44D8-9152-8C90730367C4}"/>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7" name="Rectangle 3">
            <a:extLst>
              <a:ext uri="{FF2B5EF4-FFF2-40B4-BE49-F238E27FC236}">
                <a16:creationId xmlns:a16="http://schemas.microsoft.com/office/drawing/2014/main" id="{DB10159A-1830-43C8-987F-4B42E738CF12}"/>
              </a:ext>
            </a:extLst>
          </p:cNvPr>
          <p:cNvSpPr txBox="1">
            <a:spLocks noChangeArrowheads="1"/>
          </p:cNvSpPr>
          <p:nvPr/>
        </p:nvSpPr>
        <p:spPr>
          <a:xfrm>
            <a:off x="181428" y="981075"/>
            <a:ext cx="11829144"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lang="en-US" altLang="zh-CN" sz="4000" b="1" dirty="0">
                <a:solidFill>
                  <a:srgbClr val="961B0E"/>
                </a:solidFill>
                <a:cs typeface="Times New Roman" panose="02020603050405020304" pitchFamily="18" charset="0"/>
              </a:rPr>
              <a:t>5.</a:t>
            </a:r>
            <a:r>
              <a:rPr lang="zh-CN" altLang="en-US" sz="4000" b="1" dirty="0">
                <a:solidFill>
                  <a:srgbClr val="961B0E"/>
                </a:solidFill>
                <a:cs typeface="Times New Roman" panose="02020603050405020304" pitchFamily="18" charset="0"/>
              </a:rPr>
              <a:t>线轮廓度公差</a:t>
            </a:r>
          </a:p>
          <a:p>
            <a:pPr marL="288000" indent="-342900">
              <a:lnSpc>
                <a:spcPct val="150000"/>
              </a:lnSpc>
              <a:spcBef>
                <a:spcPts val="600"/>
              </a:spcBef>
              <a:buFont typeface="Wingdings" panose="05000000000000000000" pitchFamily="2" charset="2"/>
              <a:buChar char="l"/>
            </a:pPr>
            <a:r>
              <a:rPr lang="zh-CN" altLang="en-US" sz="2400" b="1" dirty="0">
                <a:solidFill>
                  <a:srgbClr val="FF0000"/>
                </a:solidFill>
              </a:rPr>
              <a:t>线轮廓度</a:t>
            </a:r>
            <a:r>
              <a:rPr lang="en-US" altLang="zh-CN" sz="2400" b="1" dirty="0">
                <a:solidFill>
                  <a:srgbClr val="FF0000"/>
                </a:solidFill>
              </a:rPr>
              <a:t>(profile of any line)</a:t>
            </a:r>
            <a:r>
              <a:rPr lang="zh-CN" altLang="en-US" sz="2400" b="1" dirty="0">
                <a:solidFill>
                  <a:srgbClr val="FF0000"/>
                </a:solidFill>
              </a:rPr>
              <a:t>公差</a:t>
            </a:r>
            <a:r>
              <a:rPr lang="zh-CN" altLang="en-US" sz="2400" b="1" dirty="0"/>
              <a:t>是实际轮廓线所允许的变动全量。线轮廓度公差用于控制平面曲线或曲面截面轮廓的形状误差，公差带是包络一系列直径为公差值</a:t>
            </a:r>
            <a:r>
              <a:rPr lang="en-US" altLang="zh-CN" sz="2400" b="1" dirty="0"/>
              <a:t>t</a:t>
            </a:r>
            <a:r>
              <a:rPr lang="zh-CN" altLang="en-US" sz="2400" b="1" dirty="0"/>
              <a:t>的圆的两包络曲线之间的区域，诸圆圆心应位于理想轮廓曲线上。</a:t>
            </a:r>
            <a:endParaRPr lang="en-US" altLang="zh-CN" sz="2400" b="1" dirty="0"/>
          </a:p>
          <a:p>
            <a:pPr marL="288000" indent="-342900">
              <a:lnSpc>
                <a:spcPct val="150000"/>
              </a:lnSpc>
              <a:spcBef>
                <a:spcPts val="600"/>
              </a:spcBef>
              <a:buFont typeface="Wingdings" panose="05000000000000000000" pitchFamily="2" charset="2"/>
              <a:buChar char="l"/>
            </a:pPr>
            <a:r>
              <a:rPr lang="zh-CN" altLang="en-US" sz="2400" b="1" dirty="0">
                <a:solidFill>
                  <a:srgbClr val="0B0201"/>
                </a:solidFill>
              </a:rPr>
              <a:t>如图所示，该项线轮廓度公差的含义为：</a:t>
            </a:r>
            <a:endParaRPr lang="zh-CN" altLang="en-US" sz="2400" dirty="0">
              <a:solidFill>
                <a:srgbClr val="0B0201"/>
              </a:solidFill>
            </a:endParaRPr>
          </a:p>
        </p:txBody>
      </p:sp>
      <p:pic>
        <p:nvPicPr>
          <p:cNvPr id="118786" name="Picture 2">
            <a:extLst>
              <a:ext uri="{FF2B5EF4-FFF2-40B4-BE49-F238E27FC236}">
                <a16:creationId xmlns:a16="http://schemas.microsoft.com/office/drawing/2014/main" id="{53251EAD-31F9-4A55-83E4-1EA456E62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78" t="2637" r="1404"/>
          <a:stretch>
            <a:fillRect/>
          </a:stretch>
        </p:blipFill>
        <p:spPr bwMode="auto">
          <a:xfrm>
            <a:off x="5858239" y="4066223"/>
            <a:ext cx="6333761"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4FEFBB0E-C085-4CF7-BB8E-36390A8CF040}"/>
              </a:ext>
            </a:extLst>
          </p:cNvPr>
          <p:cNvSpPr txBox="1">
            <a:spLocks noChangeArrowheads="1"/>
          </p:cNvSpPr>
          <p:nvPr/>
        </p:nvSpPr>
        <p:spPr>
          <a:xfrm>
            <a:off x="135708" y="3949712"/>
            <a:ext cx="556405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400" b="1" dirty="0">
                <a:solidFill>
                  <a:srgbClr val="0B0201"/>
                </a:solidFill>
              </a:rPr>
              <a:t>被测实际轮廓线必须位于包络一系列圆的两包络曲线之间，诸圆的直径为公差值</a:t>
            </a:r>
            <a:r>
              <a:rPr lang="en-US" altLang="zh-CN" sz="2400" b="1" dirty="0">
                <a:solidFill>
                  <a:srgbClr val="0B0201"/>
                </a:solidFill>
              </a:rPr>
              <a:t>0.04mm</a:t>
            </a:r>
            <a:r>
              <a:rPr lang="zh-CN" altLang="en-US" sz="2400" b="1" dirty="0">
                <a:solidFill>
                  <a:srgbClr val="0B0201"/>
                </a:solidFill>
              </a:rPr>
              <a:t>，且圆心在理想轮廓上。</a:t>
            </a:r>
            <a:endParaRPr lang="zh-CN" altLang="en-US" sz="2400" dirty="0">
              <a:solidFill>
                <a:srgbClr val="0B0201"/>
              </a:solidFill>
            </a:endParaRPr>
          </a:p>
        </p:txBody>
      </p:sp>
    </p:spTree>
    <p:extLst>
      <p:ext uri="{BB962C8B-B14F-4D97-AF65-F5344CB8AC3E}">
        <p14:creationId xmlns:p14="http://schemas.microsoft.com/office/powerpoint/2010/main" val="867740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29B10B50-A554-44D8-9152-8C90730367C4}"/>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7" name="Rectangle 3">
            <a:extLst>
              <a:ext uri="{FF2B5EF4-FFF2-40B4-BE49-F238E27FC236}">
                <a16:creationId xmlns:a16="http://schemas.microsoft.com/office/drawing/2014/main" id="{DB10159A-1830-43C8-987F-4B42E738CF12}"/>
              </a:ext>
            </a:extLst>
          </p:cNvPr>
          <p:cNvSpPr txBox="1">
            <a:spLocks noChangeArrowheads="1"/>
          </p:cNvSpPr>
          <p:nvPr/>
        </p:nvSpPr>
        <p:spPr>
          <a:xfrm>
            <a:off x="181428" y="981075"/>
            <a:ext cx="11829144"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lang="en-US" altLang="zh-CN" sz="4000" b="1" dirty="0">
                <a:solidFill>
                  <a:srgbClr val="961B0E"/>
                </a:solidFill>
                <a:cs typeface="Times New Roman" panose="02020603050405020304" pitchFamily="18" charset="0"/>
              </a:rPr>
              <a:t>6.</a:t>
            </a:r>
            <a:r>
              <a:rPr lang="zh-CN" altLang="en-US" sz="4000" b="1" dirty="0">
                <a:solidFill>
                  <a:srgbClr val="961B0E"/>
                </a:solidFill>
                <a:cs typeface="Times New Roman" panose="02020603050405020304" pitchFamily="18" charset="0"/>
              </a:rPr>
              <a:t>面轮廓度公差</a:t>
            </a:r>
          </a:p>
          <a:p>
            <a:pPr marL="288000" indent="-342900">
              <a:lnSpc>
                <a:spcPct val="150000"/>
              </a:lnSpc>
              <a:spcBef>
                <a:spcPts val="600"/>
              </a:spcBef>
              <a:buFont typeface="Wingdings" panose="05000000000000000000" pitchFamily="2" charset="2"/>
              <a:buChar char="l"/>
            </a:pPr>
            <a:r>
              <a:rPr lang="zh-CN" altLang="en-US" sz="2400" b="1" dirty="0">
                <a:solidFill>
                  <a:srgbClr val="FF0000"/>
                </a:solidFill>
              </a:rPr>
              <a:t>面轮廓度</a:t>
            </a:r>
            <a:r>
              <a:rPr lang="en-US" altLang="zh-CN" sz="2400" b="1" dirty="0">
                <a:solidFill>
                  <a:srgbClr val="FF0000"/>
                </a:solidFill>
              </a:rPr>
              <a:t>(profile of any surface)</a:t>
            </a:r>
            <a:r>
              <a:rPr lang="zh-CN" altLang="en-US" sz="2400" b="1" dirty="0">
                <a:solidFill>
                  <a:srgbClr val="FF0000"/>
                </a:solidFill>
              </a:rPr>
              <a:t>公差</a:t>
            </a:r>
            <a:r>
              <a:rPr lang="zh-CN" altLang="en-US" sz="2400" b="1" dirty="0"/>
              <a:t>是实际轮廓曲面所允许的变动全量。面轮廓度公差用于控制实际曲面的形状误差，其公差带是包络一系列直径为公差值</a:t>
            </a:r>
            <a:r>
              <a:rPr lang="en-US" altLang="zh-CN" sz="2400" b="1" dirty="0"/>
              <a:t>t</a:t>
            </a:r>
            <a:r>
              <a:rPr lang="zh-CN" altLang="en-US" sz="2400" b="1" dirty="0"/>
              <a:t>的球的两包络面之间的区域，诸球球心应位于理想轮廓面上。</a:t>
            </a:r>
            <a:endParaRPr lang="en-US" altLang="zh-CN" sz="2400" b="1" dirty="0"/>
          </a:p>
          <a:p>
            <a:pPr marL="288000" indent="-342900">
              <a:lnSpc>
                <a:spcPct val="150000"/>
              </a:lnSpc>
              <a:spcBef>
                <a:spcPts val="600"/>
              </a:spcBef>
              <a:buFont typeface="Wingdings" panose="05000000000000000000" pitchFamily="2" charset="2"/>
              <a:buChar char="l"/>
            </a:pPr>
            <a:r>
              <a:rPr lang="zh-CN" altLang="en-US" sz="2400" b="1" dirty="0">
                <a:solidFill>
                  <a:srgbClr val="0B0201"/>
                </a:solidFill>
              </a:rPr>
              <a:t>如图所示，该项面轮廓度公差的含义为：实际轮廓面必须位于包络一系列球的两包络面之间，诸球的直径为公差值</a:t>
            </a:r>
            <a:r>
              <a:rPr lang="en-US" altLang="zh-CN" sz="2400" b="1" dirty="0">
                <a:solidFill>
                  <a:srgbClr val="0B0201"/>
                </a:solidFill>
              </a:rPr>
              <a:t>0.02mm</a:t>
            </a:r>
            <a:r>
              <a:rPr lang="zh-CN" altLang="en-US" sz="2400" b="1" dirty="0">
                <a:solidFill>
                  <a:srgbClr val="0B0201"/>
                </a:solidFill>
              </a:rPr>
              <a:t>，且球心在理想轮廓面上。</a:t>
            </a:r>
            <a:endParaRPr lang="zh-CN" altLang="en-US" sz="2400" dirty="0">
              <a:solidFill>
                <a:srgbClr val="0B0201"/>
              </a:solidFill>
            </a:endParaRPr>
          </a:p>
        </p:txBody>
      </p:sp>
      <p:sp>
        <p:nvSpPr>
          <p:cNvPr id="8" name="Rectangle 3">
            <a:extLst>
              <a:ext uri="{FF2B5EF4-FFF2-40B4-BE49-F238E27FC236}">
                <a16:creationId xmlns:a16="http://schemas.microsoft.com/office/drawing/2014/main" id="{4FEFBB0E-C085-4CF7-BB8E-36390A8CF040}"/>
              </a:ext>
            </a:extLst>
          </p:cNvPr>
          <p:cNvSpPr txBox="1">
            <a:spLocks noChangeArrowheads="1"/>
          </p:cNvSpPr>
          <p:nvPr/>
        </p:nvSpPr>
        <p:spPr>
          <a:xfrm>
            <a:off x="135708" y="4102112"/>
            <a:ext cx="5564052" cy="2266938"/>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endParaRPr lang="zh-CN" altLang="en-US" sz="2400" dirty="0">
              <a:solidFill>
                <a:srgbClr val="0B0201"/>
              </a:solidFill>
            </a:endParaRPr>
          </a:p>
        </p:txBody>
      </p:sp>
      <p:pic>
        <p:nvPicPr>
          <p:cNvPr id="119810" name="Picture 2">
            <a:extLst>
              <a:ext uri="{FF2B5EF4-FFF2-40B4-BE49-F238E27FC236}">
                <a16:creationId xmlns:a16="http://schemas.microsoft.com/office/drawing/2014/main" id="{4ADD7F50-7FED-47DE-A1A2-4FF22E3D36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5531" r="3561"/>
          <a:stretch>
            <a:fillRect/>
          </a:stretch>
        </p:blipFill>
        <p:spPr bwMode="auto">
          <a:xfrm>
            <a:off x="1801918" y="4530730"/>
            <a:ext cx="8576972" cy="22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3593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Grp="1" noChangeArrowheads="1"/>
          </p:cNvSpPr>
          <p:nvPr>
            <p:ph type="title"/>
          </p:nvPr>
        </p:nvSpPr>
        <p:spPr>
          <a:xfrm>
            <a:off x="0" y="990929"/>
            <a:ext cx="7772400" cy="790575"/>
          </a:xfrm>
        </p:spPr>
        <p:txBody>
          <a:bodyPr/>
          <a:lstStyle/>
          <a:p>
            <a:pPr algn="l"/>
            <a:r>
              <a:rPr lang="zh-CN" altLang="en-US" sz="3200" b="1" dirty="0">
                <a:solidFill>
                  <a:srgbClr val="FF0000"/>
                </a:solidFill>
              </a:rPr>
              <a:t>四、定向公差及其公差带</a:t>
            </a:r>
          </a:p>
        </p:txBody>
      </p:sp>
      <p:sp>
        <p:nvSpPr>
          <p:cNvPr id="248835" name="Rectangle 3"/>
          <p:cNvSpPr>
            <a:spLocks noGrp="1" noChangeArrowheads="1"/>
          </p:cNvSpPr>
          <p:nvPr>
            <p:ph type="body" idx="1"/>
          </p:nvPr>
        </p:nvSpPr>
        <p:spPr>
          <a:xfrm>
            <a:off x="217817" y="1781504"/>
            <a:ext cx="8459787" cy="4479925"/>
          </a:xfrm>
        </p:spPr>
        <p:txBody>
          <a:bodyPr/>
          <a:lstStyle/>
          <a:p>
            <a:pPr>
              <a:lnSpc>
                <a:spcPct val="150000"/>
              </a:lnSpc>
              <a:spcBef>
                <a:spcPts val="0"/>
              </a:spcBef>
              <a:buFont typeface="Wingdings" panose="05000000000000000000" pitchFamily="2" charset="2"/>
              <a:buChar char="p"/>
            </a:pPr>
            <a:r>
              <a:rPr lang="zh-CN" altLang="en-US" sz="2400" b="1" dirty="0">
                <a:solidFill>
                  <a:srgbClr val="0B0201"/>
                </a:solidFill>
              </a:rPr>
              <a:t>方向公差是指实际关联要素相对于基准的实际方向对理想方向的允许变动量，方向公差涉及的要素是线和面。</a:t>
            </a:r>
          </a:p>
          <a:p>
            <a:pPr>
              <a:lnSpc>
                <a:spcPct val="150000"/>
              </a:lnSpc>
              <a:spcBef>
                <a:spcPts val="0"/>
              </a:spcBef>
              <a:buFont typeface="Wingdings" panose="05000000000000000000" pitchFamily="2" charset="2"/>
              <a:buChar char="p"/>
            </a:pPr>
            <a:r>
              <a:rPr lang="zh-CN" altLang="en-US" sz="2400" b="1" dirty="0">
                <a:solidFill>
                  <a:srgbClr val="FF0000"/>
                </a:solidFill>
              </a:rPr>
              <a:t>平行度、垂直度和倾斜度</a:t>
            </a:r>
            <a:r>
              <a:rPr lang="zh-CN" altLang="en-US" sz="2400" b="1" dirty="0">
                <a:solidFill>
                  <a:srgbClr val="0B0201"/>
                </a:solidFill>
              </a:rPr>
              <a:t>公差带分别相对于基准保持平行、垂直和倾斜某一理论正确角度</a:t>
            </a:r>
            <a:r>
              <a:rPr lang="en-US" altLang="zh-CN" sz="2400" b="1" i="1" dirty="0">
                <a:solidFill>
                  <a:srgbClr val="0B0201"/>
                </a:solidFill>
                <a:latin typeface="Arial" panose="020B0604020202020204" pitchFamily="34" charset="0"/>
              </a:rPr>
              <a:t>α</a:t>
            </a:r>
            <a:r>
              <a:rPr lang="zh-CN" altLang="en-US" sz="2400" b="1" dirty="0">
                <a:solidFill>
                  <a:srgbClr val="0B0201"/>
                </a:solidFill>
              </a:rPr>
              <a:t>的关系</a:t>
            </a:r>
            <a:r>
              <a:rPr lang="zh-CN" altLang="en-US" sz="2400" b="1" dirty="0"/>
              <a:t>。</a:t>
            </a:r>
          </a:p>
          <a:p>
            <a:pPr>
              <a:lnSpc>
                <a:spcPct val="150000"/>
              </a:lnSpc>
              <a:spcBef>
                <a:spcPts val="0"/>
              </a:spcBef>
              <a:buFont typeface="Wingdings" panose="05000000000000000000" pitchFamily="2" charset="2"/>
              <a:buChar char="p"/>
            </a:pPr>
            <a:endParaRPr lang="en-US" altLang="zh-CN" sz="2400" b="1" dirty="0">
              <a:solidFill>
                <a:srgbClr val="0B0201"/>
              </a:solidFill>
            </a:endParaRPr>
          </a:p>
          <a:p>
            <a:pPr>
              <a:lnSpc>
                <a:spcPct val="150000"/>
              </a:lnSpc>
              <a:spcBef>
                <a:spcPts val="0"/>
              </a:spcBef>
              <a:buFont typeface="Wingdings" panose="05000000000000000000" pitchFamily="2" charset="2"/>
              <a:buChar char="p"/>
            </a:pPr>
            <a:endParaRPr lang="en-US" altLang="zh-CN" sz="2400" b="1" dirty="0">
              <a:solidFill>
                <a:srgbClr val="0B0201"/>
              </a:solidFill>
            </a:endParaRPr>
          </a:p>
          <a:p>
            <a:pPr marL="0" indent="0">
              <a:lnSpc>
                <a:spcPct val="150000"/>
              </a:lnSpc>
              <a:spcBef>
                <a:spcPts val="0"/>
              </a:spcBef>
              <a:buNone/>
            </a:pPr>
            <a:endParaRPr lang="en-US" altLang="zh-CN" sz="2400" b="1" dirty="0">
              <a:solidFill>
                <a:srgbClr val="0B0201"/>
              </a:solidFill>
            </a:endParaRPr>
          </a:p>
          <a:p>
            <a:pPr marL="0" indent="0">
              <a:lnSpc>
                <a:spcPct val="150000"/>
              </a:lnSpc>
              <a:spcBef>
                <a:spcPts val="0"/>
              </a:spcBef>
              <a:buNone/>
            </a:pPr>
            <a:endParaRPr lang="en-US" altLang="zh-CN" sz="2400" b="1" dirty="0">
              <a:solidFill>
                <a:srgbClr val="0B0201"/>
              </a:solidFill>
            </a:endParaRPr>
          </a:p>
          <a:p>
            <a:pPr>
              <a:lnSpc>
                <a:spcPct val="80000"/>
              </a:lnSpc>
              <a:spcBef>
                <a:spcPts val="0"/>
              </a:spcBef>
              <a:buNone/>
            </a:pPr>
            <a:endParaRPr lang="en-US" altLang="zh-CN" sz="2400" b="1" dirty="0">
              <a:solidFill>
                <a:srgbClr val="0B0201"/>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130" y="4021466"/>
            <a:ext cx="8119987" cy="2695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a:extLst>
              <a:ext uri="{FF2B5EF4-FFF2-40B4-BE49-F238E27FC236}">
                <a16:creationId xmlns:a16="http://schemas.microsoft.com/office/drawing/2014/main" id="{D9D811DA-183F-4048-A262-5A2273ABA829}"/>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pic>
        <p:nvPicPr>
          <p:cNvPr id="8" name="Picture 4">
            <a:extLst>
              <a:ext uri="{FF2B5EF4-FFF2-40B4-BE49-F238E27FC236}">
                <a16:creationId xmlns:a16="http://schemas.microsoft.com/office/drawing/2014/main" id="{AAA89755-B115-466D-BBB4-FCB13173E42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9019"/>
          <a:stretch/>
        </p:blipFill>
        <p:spPr bwMode="auto">
          <a:xfrm>
            <a:off x="8604430" y="2937827"/>
            <a:ext cx="3587569" cy="372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272C079A-B00F-4A90-8180-F44F3BB96CE1}"/>
              </a:ext>
            </a:extLst>
          </p:cNvPr>
          <p:cNvSpPr/>
          <p:nvPr/>
        </p:nvSpPr>
        <p:spPr>
          <a:xfrm>
            <a:off x="9067800" y="3429000"/>
            <a:ext cx="3154680" cy="1219200"/>
          </a:xfrm>
          <a:prstGeom prst="rect">
            <a:avLst/>
          </a:prstGeom>
          <a:solidFill>
            <a:srgbClr val="92D05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5315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883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5"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9" name="Rectangle 3"/>
          <p:cNvSpPr>
            <a:spLocks noGrp="1" noChangeArrowheads="1"/>
          </p:cNvSpPr>
          <p:nvPr>
            <p:ph type="body" idx="1"/>
          </p:nvPr>
        </p:nvSpPr>
        <p:spPr>
          <a:xfrm>
            <a:off x="167640" y="1125539"/>
            <a:ext cx="11689080" cy="2052421"/>
          </a:xfrm>
          <a:noFill/>
        </p:spPr>
        <p:txBody>
          <a:bodyPr wrap="square">
            <a:spAutoFit/>
          </a:bodyPr>
          <a:lstStyle/>
          <a:p>
            <a:pPr>
              <a:lnSpc>
                <a:spcPct val="150000"/>
              </a:lnSpc>
              <a:buFont typeface="Wingdings" panose="05000000000000000000" pitchFamily="2" charset="2"/>
              <a:buNone/>
            </a:pPr>
            <a:r>
              <a:rPr lang="en-US" altLang="zh-CN" sz="2400" b="1" dirty="0">
                <a:solidFill>
                  <a:srgbClr val="0B0201"/>
                </a:solidFill>
              </a:rPr>
              <a:t>      </a:t>
            </a:r>
            <a:r>
              <a:rPr lang="zh-CN" altLang="en-US" sz="2400" b="1" dirty="0">
                <a:solidFill>
                  <a:srgbClr val="0B0201"/>
                </a:solidFill>
              </a:rPr>
              <a:t>对某一被测要素给出方向公差后，仅在对其形状精度有进一步要求时，才另行给出形状公差，而形状公差值必须小于方向公差值。</a:t>
            </a:r>
            <a:endParaRPr lang="zh-CN" altLang="en-US" b="1" dirty="0">
              <a:solidFill>
                <a:srgbClr val="0B0201"/>
              </a:solidFill>
            </a:endParaRPr>
          </a:p>
          <a:p>
            <a:pPr>
              <a:lnSpc>
                <a:spcPct val="120000"/>
              </a:lnSpc>
              <a:buFont typeface="Wingdings" panose="05000000000000000000" pitchFamily="2" charset="2"/>
              <a:buNone/>
            </a:pPr>
            <a:endParaRPr lang="zh-CN" altLang="en-US" b="1" dirty="0">
              <a:solidFill>
                <a:srgbClr val="0B0201"/>
              </a:solidFill>
            </a:endParaRPr>
          </a:p>
        </p:txBody>
      </p:sp>
      <p:pic>
        <p:nvPicPr>
          <p:cNvPr id="20378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514" y="2558814"/>
            <a:ext cx="7873047" cy="3798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C86F7D54-A0FE-407E-BB5F-2B13713F755A}"/>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Tree>
    <p:extLst>
      <p:ext uri="{BB962C8B-B14F-4D97-AF65-F5344CB8AC3E}">
        <p14:creationId xmlns:p14="http://schemas.microsoft.com/office/powerpoint/2010/main" val="1712178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2050"/>
          <p:cNvSpPr>
            <a:spLocks noGrp="1" noChangeArrowheads="1"/>
          </p:cNvSpPr>
          <p:nvPr>
            <p:ph type="title"/>
          </p:nvPr>
        </p:nvSpPr>
        <p:spPr>
          <a:xfrm>
            <a:off x="660650" y="639528"/>
            <a:ext cx="11247119" cy="1143000"/>
          </a:xfrm>
        </p:spPr>
        <p:txBody>
          <a:bodyPr/>
          <a:lstStyle/>
          <a:p>
            <a:r>
              <a:rPr lang="zh-CN" altLang="en-US" sz="2400" dirty="0">
                <a:latin typeface="Times New Roman" panose="02020603050405020304" pitchFamily="18" charset="0"/>
              </a:rPr>
              <a:t>表3–1  形位公差项目及其他有关符号及代号（摘自</a:t>
            </a:r>
            <a:r>
              <a:rPr lang="en-US" altLang="zh-CN" sz="2400" dirty="0">
                <a:latin typeface="Times New Roman" panose="02020603050405020304" pitchFamily="18" charset="0"/>
              </a:rPr>
              <a:t>GB/T1182––1996）</a:t>
            </a:r>
            <a:endParaRPr lang="zh-CN" altLang="en-US" sz="4000" dirty="0">
              <a:latin typeface="Times New Roman" panose="02020603050405020304" pitchFamily="18" charset="0"/>
            </a:endParaRPr>
          </a:p>
        </p:txBody>
      </p:sp>
      <p:graphicFrame>
        <p:nvGraphicFramePr>
          <p:cNvPr id="144392" name="Object 2056"/>
          <p:cNvGraphicFramePr>
            <a:graphicFrameLocks noChangeAspect="1"/>
          </p:cNvGraphicFramePr>
          <p:nvPr/>
        </p:nvGraphicFramePr>
        <p:xfrm>
          <a:off x="2362201" y="1569720"/>
          <a:ext cx="7864475" cy="5816600"/>
        </p:xfrm>
        <a:graphic>
          <a:graphicData uri="http://schemas.openxmlformats.org/presentationml/2006/ole">
            <mc:AlternateContent xmlns:mc="http://schemas.openxmlformats.org/markup-compatibility/2006">
              <mc:Choice xmlns:v="urn:schemas-microsoft-com:vml" Requires="v">
                <p:oleObj name="文档" r:id="rId2" imgW="7345800" imgH="5467320" progId="Word.Document.8">
                  <p:embed/>
                </p:oleObj>
              </mc:Choice>
              <mc:Fallback>
                <p:oleObj name="文档" r:id="rId2" imgW="7345800" imgH="5467320" progId="Word.Document.8">
                  <p:embed/>
                  <p:pic>
                    <p:nvPicPr>
                      <p:cNvPr id="144392" name="Object 205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1" y="1569720"/>
                        <a:ext cx="7864475" cy="5816600"/>
                      </a:xfrm>
                      <a:prstGeom prst="rect">
                        <a:avLst/>
                      </a:prstGeom>
                      <a:noFill/>
                      <a:ln>
                        <a:noFill/>
                      </a:ln>
                      <a:effectLst/>
                    </p:spPr>
                  </p:pic>
                </p:oleObj>
              </mc:Fallback>
            </mc:AlternateContent>
          </a:graphicData>
        </a:graphic>
      </p:graphicFrame>
      <p:graphicFrame>
        <p:nvGraphicFramePr>
          <p:cNvPr id="144393" name="Object 2057"/>
          <p:cNvGraphicFramePr>
            <a:graphicFrameLocks noChangeAspect="1"/>
          </p:cNvGraphicFramePr>
          <p:nvPr/>
        </p:nvGraphicFramePr>
        <p:xfrm>
          <a:off x="4114800" y="2255521"/>
          <a:ext cx="323850" cy="28575"/>
        </p:xfrm>
        <a:graphic>
          <a:graphicData uri="http://schemas.openxmlformats.org/presentationml/2006/ole">
            <mc:AlternateContent xmlns:mc="http://schemas.openxmlformats.org/markup-compatibility/2006">
              <mc:Choice xmlns:v="urn:schemas-microsoft-com:vml" Requires="v">
                <p:oleObj r:id="rId4" imgW="323534" imgH="28860" progId="Word.Picture.8">
                  <p:embed/>
                </p:oleObj>
              </mc:Choice>
              <mc:Fallback>
                <p:oleObj r:id="rId4" imgW="323534" imgH="28860" progId="Word.Picture.8">
                  <p:embed/>
                  <p:pic>
                    <p:nvPicPr>
                      <p:cNvPr id="144393" name="Object 20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4800" y="2255521"/>
                        <a:ext cx="323850" cy="28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5" name="Object 2059"/>
          <p:cNvGraphicFramePr>
            <a:graphicFrameLocks noChangeAspect="1"/>
          </p:cNvGraphicFramePr>
          <p:nvPr/>
        </p:nvGraphicFramePr>
        <p:xfrm>
          <a:off x="3962400" y="2620729"/>
          <a:ext cx="609600" cy="290513"/>
        </p:xfrm>
        <a:graphic>
          <a:graphicData uri="http://schemas.openxmlformats.org/presentationml/2006/ole">
            <mc:AlternateContent xmlns:mc="http://schemas.openxmlformats.org/markup-compatibility/2006">
              <mc:Choice xmlns:v="urn:schemas-microsoft-com:vml" Requires="v">
                <p:oleObj r:id="rId4" imgW="400145" imgH="190183" progId="Word.Picture.8">
                  <p:embed/>
                </p:oleObj>
              </mc:Choice>
              <mc:Fallback>
                <p:oleObj r:id="rId4" imgW="400145" imgH="190183" progId="Word.Picture.8">
                  <p:embed/>
                  <p:pic>
                    <p:nvPicPr>
                      <p:cNvPr id="144395" name="Object 20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2620729"/>
                        <a:ext cx="609600"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7" name="Object 2061"/>
          <p:cNvGraphicFramePr>
            <a:graphicFrameLocks noChangeAspect="1"/>
          </p:cNvGraphicFramePr>
          <p:nvPr/>
        </p:nvGraphicFramePr>
        <p:xfrm>
          <a:off x="4038600" y="3398520"/>
          <a:ext cx="381000" cy="381000"/>
        </p:xfrm>
        <a:graphic>
          <a:graphicData uri="http://schemas.openxmlformats.org/presentationml/2006/ole">
            <mc:AlternateContent xmlns:mc="http://schemas.openxmlformats.org/markup-compatibility/2006">
              <mc:Choice xmlns:v="urn:schemas-microsoft-com:vml" Requires="v">
                <p:oleObj r:id="rId4" imgW="162084" imgH="162084" progId="Word.Picture.8">
                  <p:embed/>
                </p:oleObj>
              </mc:Choice>
              <mc:Fallback>
                <p:oleObj r:id="rId4" imgW="162084" imgH="162084" progId="Word.Picture.8">
                  <p:embed/>
                  <p:pic>
                    <p:nvPicPr>
                      <p:cNvPr id="144397" name="Object 206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8600" y="3398520"/>
                        <a:ext cx="38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99" name="Object 2063"/>
          <p:cNvGraphicFramePr>
            <a:graphicFrameLocks noChangeAspect="1"/>
          </p:cNvGraphicFramePr>
          <p:nvPr/>
        </p:nvGraphicFramePr>
        <p:xfrm>
          <a:off x="4038600" y="4312920"/>
          <a:ext cx="457200" cy="457200"/>
        </p:xfrm>
        <a:graphic>
          <a:graphicData uri="http://schemas.openxmlformats.org/presentationml/2006/ole">
            <mc:AlternateContent xmlns:mc="http://schemas.openxmlformats.org/markup-compatibility/2006">
              <mc:Choice xmlns:v="urn:schemas-microsoft-com:vml" Requires="v">
                <p:oleObj r:id="rId4" imgW="238141" imgH="238141" progId="Word.Picture.8">
                  <p:embed/>
                </p:oleObj>
              </mc:Choice>
              <mc:Fallback>
                <p:oleObj r:id="rId4" imgW="238141" imgH="238141" progId="Word.Picture.8">
                  <p:embed/>
                  <p:pic>
                    <p:nvPicPr>
                      <p:cNvPr id="144399" name="Object 206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4312920"/>
                        <a:ext cx="45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01" name="Object 2065"/>
          <p:cNvGraphicFramePr>
            <a:graphicFrameLocks noChangeAspect="1"/>
          </p:cNvGraphicFramePr>
          <p:nvPr/>
        </p:nvGraphicFramePr>
        <p:xfrm>
          <a:off x="4038600" y="5303520"/>
          <a:ext cx="457200" cy="457200"/>
        </p:xfrm>
        <a:graphic>
          <a:graphicData uri="http://schemas.openxmlformats.org/presentationml/2006/ole">
            <mc:AlternateContent xmlns:mc="http://schemas.openxmlformats.org/markup-compatibility/2006">
              <mc:Choice xmlns:v="urn:schemas-microsoft-com:vml" Requires="v">
                <p:oleObj r:id="rId4" imgW="257127" imgH="181054" progId="Word.Picture.8">
                  <p:embed/>
                </p:oleObj>
              </mc:Choice>
              <mc:Fallback>
                <p:oleObj r:id="rId4" imgW="257127" imgH="181054" progId="Word.Picture.8">
                  <p:embed/>
                  <p:pic>
                    <p:nvPicPr>
                      <p:cNvPr id="144401" name="Object 206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8600" y="5303520"/>
                        <a:ext cx="45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03" name="Object 2067"/>
          <p:cNvGraphicFramePr>
            <a:graphicFrameLocks noChangeAspect="1"/>
          </p:cNvGraphicFramePr>
          <p:nvPr/>
        </p:nvGraphicFramePr>
        <p:xfrm>
          <a:off x="4038600" y="6217920"/>
          <a:ext cx="457200" cy="457200"/>
        </p:xfrm>
        <a:graphic>
          <a:graphicData uri="http://schemas.openxmlformats.org/presentationml/2006/ole">
            <mc:AlternateContent xmlns:mc="http://schemas.openxmlformats.org/markup-compatibility/2006">
              <mc:Choice xmlns:v="urn:schemas-microsoft-com:vml" Requires="v">
                <p:oleObj r:id="rId4" imgW="267145" imgH="180132" progId="Word.Picture.8">
                  <p:embed/>
                </p:oleObj>
              </mc:Choice>
              <mc:Fallback>
                <p:oleObj r:id="rId4" imgW="267145" imgH="180132" progId="Word.Picture.8">
                  <p:embed/>
                  <p:pic>
                    <p:nvPicPr>
                      <p:cNvPr id="144403" name="Object 206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38600" y="6217920"/>
                        <a:ext cx="4572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05" name="Object 2069"/>
          <p:cNvGraphicFramePr>
            <a:graphicFrameLocks noChangeAspect="1"/>
          </p:cNvGraphicFramePr>
          <p:nvPr/>
        </p:nvGraphicFramePr>
        <p:xfrm>
          <a:off x="6553200" y="2179320"/>
          <a:ext cx="381000" cy="381000"/>
        </p:xfrm>
        <a:graphic>
          <a:graphicData uri="http://schemas.openxmlformats.org/presentationml/2006/ole">
            <mc:AlternateContent xmlns:mc="http://schemas.openxmlformats.org/markup-compatibility/2006">
              <mc:Choice xmlns:v="urn:schemas-microsoft-com:vml" Requires="v">
                <p:oleObj r:id="rId4" imgW="181054" imgH="181054" progId="Word.Picture.8">
                  <p:embed/>
                </p:oleObj>
              </mc:Choice>
              <mc:Fallback>
                <p:oleObj r:id="rId4" imgW="181054" imgH="181054" progId="Word.Picture.8">
                  <p:embed/>
                  <p:pic>
                    <p:nvPicPr>
                      <p:cNvPr id="144405" name="Object 206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553200" y="2179320"/>
                        <a:ext cx="38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07" name="Object 2071"/>
          <p:cNvGraphicFramePr>
            <a:graphicFrameLocks noChangeAspect="1"/>
          </p:cNvGraphicFramePr>
          <p:nvPr/>
        </p:nvGraphicFramePr>
        <p:xfrm>
          <a:off x="6553200" y="2636521"/>
          <a:ext cx="381000" cy="360363"/>
        </p:xfrm>
        <a:graphic>
          <a:graphicData uri="http://schemas.openxmlformats.org/presentationml/2006/ole">
            <mc:AlternateContent xmlns:mc="http://schemas.openxmlformats.org/markup-compatibility/2006">
              <mc:Choice xmlns:v="urn:schemas-microsoft-com:vml" Requires="v">
                <p:oleObj r:id="rId4" imgW="180753" imgH="171640" progId="Word.Picture.8">
                  <p:embed/>
                </p:oleObj>
              </mc:Choice>
              <mc:Fallback>
                <p:oleObj r:id="rId4" imgW="180753" imgH="171640" progId="Word.Picture.8">
                  <p:embed/>
                  <p:pic>
                    <p:nvPicPr>
                      <p:cNvPr id="144407" name="Object 207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53200" y="2636521"/>
                        <a:ext cx="3810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09" name="Object 2073"/>
          <p:cNvGraphicFramePr>
            <a:graphicFrameLocks noChangeAspect="1"/>
          </p:cNvGraphicFramePr>
          <p:nvPr/>
        </p:nvGraphicFramePr>
        <p:xfrm>
          <a:off x="6477000" y="3093721"/>
          <a:ext cx="457200" cy="333375"/>
        </p:xfrm>
        <a:graphic>
          <a:graphicData uri="http://schemas.openxmlformats.org/presentationml/2006/ole">
            <mc:AlternateContent xmlns:mc="http://schemas.openxmlformats.org/markup-compatibility/2006">
              <mc:Choice xmlns:v="urn:schemas-microsoft-com:vml" Requires="v">
                <p:oleObj r:id="rId4" imgW="247999" imgH="181054" progId="Word.Picture.8">
                  <p:embed/>
                </p:oleObj>
              </mc:Choice>
              <mc:Fallback>
                <p:oleObj r:id="rId4" imgW="247999" imgH="181054" progId="Word.Picture.8">
                  <p:embed/>
                  <p:pic>
                    <p:nvPicPr>
                      <p:cNvPr id="144409" name="Object 207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77000" y="3093721"/>
                        <a:ext cx="457200" cy="333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1" name="Object 2075"/>
          <p:cNvGraphicFramePr>
            <a:graphicFrameLocks noChangeAspect="1"/>
          </p:cNvGraphicFramePr>
          <p:nvPr/>
        </p:nvGraphicFramePr>
        <p:xfrm>
          <a:off x="6553200" y="3550920"/>
          <a:ext cx="381000" cy="381000"/>
        </p:xfrm>
        <a:graphic>
          <a:graphicData uri="http://schemas.openxmlformats.org/presentationml/2006/ole">
            <mc:AlternateContent xmlns:mc="http://schemas.openxmlformats.org/markup-compatibility/2006">
              <mc:Choice xmlns:v="urn:schemas-microsoft-com:vml" Requires="v">
                <p:oleObj r:id="rId4" imgW="257127" imgH="257127" progId="Word.Picture.8">
                  <p:embed/>
                </p:oleObj>
              </mc:Choice>
              <mc:Fallback>
                <p:oleObj r:id="rId4" imgW="257127" imgH="257127" progId="Word.Picture.8">
                  <p:embed/>
                  <p:pic>
                    <p:nvPicPr>
                      <p:cNvPr id="144411" name="Object 207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53200" y="3550920"/>
                        <a:ext cx="38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3" name="Object 2077"/>
          <p:cNvGraphicFramePr>
            <a:graphicFrameLocks noChangeAspect="1"/>
          </p:cNvGraphicFramePr>
          <p:nvPr/>
        </p:nvGraphicFramePr>
        <p:xfrm>
          <a:off x="6477000" y="4084321"/>
          <a:ext cx="609600" cy="327025"/>
        </p:xfrm>
        <a:graphic>
          <a:graphicData uri="http://schemas.openxmlformats.org/presentationml/2006/ole">
            <mc:AlternateContent xmlns:mc="http://schemas.openxmlformats.org/markup-compatibility/2006">
              <mc:Choice xmlns:v="urn:schemas-microsoft-com:vml" Requires="v">
                <p:oleObj r:id="rId4" imgW="266700" imgH="143256" progId="Word.Picture.8">
                  <p:embed/>
                </p:oleObj>
              </mc:Choice>
              <mc:Fallback>
                <p:oleObj r:id="rId4" imgW="266700" imgH="143256" progId="Word.Picture.8">
                  <p:embed/>
                  <p:pic>
                    <p:nvPicPr>
                      <p:cNvPr id="144413" name="Object 207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477000" y="4084321"/>
                        <a:ext cx="609600"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5" name="Object 2079"/>
          <p:cNvGraphicFramePr>
            <a:graphicFrameLocks noChangeAspect="1"/>
          </p:cNvGraphicFramePr>
          <p:nvPr/>
        </p:nvGraphicFramePr>
        <p:xfrm>
          <a:off x="6477000" y="4465321"/>
          <a:ext cx="533400" cy="455613"/>
        </p:xfrm>
        <a:graphic>
          <a:graphicData uri="http://schemas.openxmlformats.org/presentationml/2006/ole">
            <mc:AlternateContent xmlns:mc="http://schemas.openxmlformats.org/markup-compatibility/2006">
              <mc:Choice xmlns:v="urn:schemas-microsoft-com:vml" Requires="v">
                <p:oleObj r:id="rId16" imgW="324612" imgH="275844" progId="Word.Picture.8">
                  <p:embed/>
                </p:oleObj>
              </mc:Choice>
              <mc:Fallback>
                <p:oleObj r:id="rId16" imgW="324612" imgH="275844" progId="Word.Picture.8">
                  <p:embed/>
                  <p:pic>
                    <p:nvPicPr>
                      <p:cNvPr id="144415" name="Object 207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477000" y="4465321"/>
                        <a:ext cx="533400"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7" name="Object 2081"/>
          <p:cNvGraphicFramePr>
            <a:graphicFrameLocks noChangeAspect="1"/>
          </p:cNvGraphicFramePr>
          <p:nvPr/>
        </p:nvGraphicFramePr>
        <p:xfrm>
          <a:off x="6629400" y="5074920"/>
          <a:ext cx="331788" cy="457200"/>
        </p:xfrm>
        <a:graphic>
          <a:graphicData uri="http://schemas.openxmlformats.org/presentationml/2006/ole">
            <mc:AlternateContent xmlns:mc="http://schemas.openxmlformats.org/markup-compatibility/2006">
              <mc:Choice xmlns:v="urn:schemas-microsoft-com:vml" Requires="v">
                <p:oleObj r:id="rId4" imgW="219456" imgH="304800" progId="Word.Picture.8">
                  <p:embed/>
                </p:oleObj>
              </mc:Choice>
              <mc:Fallback>
                <p:oleObj r:id="rId4" imgW="219456" imgH="304800" progId="Word.Picture.8">
                  <p:embed/>
                  <p:pic>
                    <p:nvPicPr>
                      <p:cNvPr id="144417" name="Object 208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629400" y="5074920"/>
                        <a:ext cx="331788"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19" name="Object 2083"/>
          <p:cNvGraphicFramePr>
            <a:graphicFrameLocks noChangeAspect="1"/>
          </p:cNvGraphicFramePr>
          <p:nvPr/>
        </p:nvGraphicFramePr>
        <p:xfrm>
          <a:off x="6477000" y="6217921"/>
          <a:ext cx="609600" cy="411163"/>
        </p:xfrm>
        <a:graphic>
          <a:graphicData uri="http://schemas.openxmlformats.org/presentationml/2006/ole">
            <mc:AlternateContent xmlns:mc="http://schemas.openxmlformats.org/markup-compatibility/2006">
              <mc:Choice xmlns:v="urn:schemas-microsoft-com:vml" Requires="v">
                <p:oleObj r:id="rId19" imgW="390144" imgH="266700" progId="Word.Picture.8">
                  <p:embed/>
                </p:oleObj>
              </mc:Choice>
              <mc:Fallback>
                <p:oleObj r:id="rId19" imgW="390144" imgH="266700" progId="Word.Picture.8">
                  <p:embed/>
                  <p:pic>
                    <p:nvPicPr>
                      <p:cNvPr id="144419" name="Object 208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77000" y="6217921"/>
                        <a:ext cx="609600"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21" name="Object 2085"/>
          <p:cNvGraphicFramePr>
            <a:graphicFrameLocks noChangeAspect="1"/>
          </p:cNvGraphicFramePr>
          <p:nvPr/>
        </p:nvGraphicFramePr>
        <p:xfrm>
          <a:off x="9296400" y="6370321"/>
          <a:ext cx="609600" cy="341313"/>
        </p:xfrm>
        <a:graphic>
          <a:graphicData uri="http://schemas.openxmlformats.org/presentationml/2006/ole">
            <mc:AlternateContent xmlns:mc="http://schemas.openxmlformats.org/markup-compatibility/2006">
              <mc:Choice xmlns:v="urn:schemas-microsoft-com:vml" Requires="v">
                <p:oleObj r:id="rId4" imgW="324612" imgH="179832" progId="Word.Picture.8">
                  <p:embed/>
                </p:oleObj>
              </mc:Choice>
              <mc:Fallback>
                <p:oleObj r:id="rId4" imgW="324612" imgH="179832" progId="Word.Picture.8">
                  <p:embed/>
                  <p:pic>
                    <p:nvPicPr>
                      <p:cNvPr id="144421" name="Object 2085"/>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9296400" y="6370321"/>
                        <a:ext cx="609600" cy="341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23" name="Object 2087"/>
          <p:cNvGraphicFramePr>
            <a:graphicFrameLocks noChangeAspect="1"/>
          </p:cNvGraphicFramePr>
          <p:nvPr/>
        </p:nvGraphicFramePr>
        <p:xfrm>
          <a:off x="9372600" y="5989320"/>
          <a:ext cx="457200" cy="336550"/>
        </p:xfrm>
        <a:graphic>
          <a:graphicData uri="http://schemas.openxmlformats.org/presentationml/2006/ole">
            <mc:AlternateContent xmlns:mc="http://schemas.openxmlformats.org/markup-compatibility/2006">
              <mc:Choice xmlns:v="urn:schemas-microsoft-com:vml" Requires="v">
                <p:oleObj r:id="rId4" imgW="209613" imgH="151894" progId="Word.Picture.8">
                  <p:embed/>
                </p:oleObj>
              </mc:Choice>
              <mc:Fallback>
                <p:oleObj r:id="rId4" imgW="209613" imgH="151894" progId="Word.Picture.8">
                  <p:embed/>
                  <p:pic>
                    <p:nvPicPr>
                      <p:cNvPr id="144423" name="Object 2087"/>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372600" y="5989320"/>
                        <a:ext cx="457200"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26" name="Object 2090"/>
          <p:cNvGraphicFramePr>
            <a:graphicFrameLocks noChangeAspect="1"/>
          </p:cNvGraphicFramePr>
          <p:nvPr/>
        </p:nvGraphicFramePr>
        <p:xfrm>
          <a:off x="9372600" y="4541520"/>
          <a:ext cx="457200" cy="304800"/>
        </p:xfrm>
        <a:graphic>
          <a:graphicData uri="http://schemas.openxmlformats.org/presentationml/2006/ole">
            <mc:AlternateContent xmlns:mc="http://schemas.openxmlformats.org/markup-compatibility/2006">
              <mc:Choice xmlns:v="urn:schemas-microsoft-com:vml" Requires="v">
                <p:oleObj r:id="rId4" imgW="286035" imgH="190183" progId="Word.Picture.8">
                  <p:embed/>
                </p:oleObj>
              </mc:Choice>
              <mc:Fallback>
                <p:oleObj r:id="rId4" imgW="286035" imgH="190183" progId="Word.Picture.8">
                  <p:embed/>
                  <p:pic>
                    <p:nvPicPr>
                      <p:cNvPr id="144426" name="Object 2090"/>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372600" y="4541520"/>
                        <a:ext cx="4572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31" name="Object 2095"/>
          <p:cNvGraphicFramePr>
            <a:graphicFrameLocks noChangeAspect="1"/>
          </p:cNvGraphicFramePr>
          <p:nvPr/>
        </p:nvGraphicFramePr>
        <p:xfrm>
          <a:off x="9296400" y="4008120"/>
          <a:ext cx="381000" cy="381000"/>
        </p:xfrm>
        <a:graphic>
          <a:graphicData uri="http://schemas.openxmlformats.org/presentationml/2006/ole">
            <mc:AlternateContent xmlns:mc="http://schemas.openxmlformats.org/markup-compatibility/2006">
              <mc:Choice xmlns:v="urn:schemas-microsoft-com:vml" Requires="v">
                <p:oleObj r:id="rId4" imgW="171355" imgH="171355" progId="Word.Picture.8">
                  <p:embed/>
                </p:oleObj>
              </mc:Choice>
              <mc:Fallback>
                <p:oleObj r:id="rId4" imgW="171355" imgH="171355" progId="Word.Picture.8">
                  <p:embed/>
                  <p:pic>
                    <p:nvPicPr>
                      <p:cNvPr id="144431" name="Object 209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296400" y="4008120"/>
                        <a:ext cx="38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33" name="Object 2097"/>
          <p:cNvGraphicFramePr>
            <a:graphicFrameLocks noChangeAspect="1"/>
          </p:cNvGraphicFramePr>
          <p:nvPr/>
        </p:nvGraphicFramePr>
        <p:xfrm>
          <a:off x="9372600" y="3550920"/>
          <a:ext cx="304800" cy="304800"/>
        </p:xfrm>
        <a:graphic>
          <a:graphicData uri="http://schemas.openxmlformats.org/presentationml/2006/ole">
            <mc:AlternateContent xmlns:mc="http://schemas.openxmlformats.org/markup-compatibility/2006">
              <mc:Choice xmlns:v="urn:schemas-microsoft-com:vml" Requires="v">
                <p:oleObj r:id="rId4" imgW="171355" imgH="171355" progId="Word.Picture.8">
                  <p:embed/>
                </p:oleObj>
              </mc:Choice>
              <mc:Fallback>
                <p:oleObj r:id="rId4" imgW="171355" imgH="171355" progId="Word.Picture.8">
                  <p:embed/>
                  <p:pic>
                    <p:nvPicPr>
                      <p:cNvPr id="144433" name="Object 2097"/>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9372600" y="3550920"/>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37" name="Object 2101"/>
          <p:cNvGraphicFramePr>
            <a:graphicFrameLocks noChangeAspect="1"/>
          </p:cNvGraphicFramePr>
          <p:nvPr/>
        </p:nvGraphicFramePr>
        <p:xfrm>
          <a:off x="9296400" y="2560320"/>
          <a:ext cx="381000" cy="368300"/>
        </p:xfrm>
        <a:graphic>
          <a:graphicData uri="http://schemas.openxmlformats.org/presentationml/2006/ole">
            <mc:AlternateContent xmlns:mc="http://schemas.openxmlformats.org/markup-compatibility/2006">
              <mc:Choice xmlns:v="urn:schemas-microsoft-com:vml" Requires="v">
                <p:oleObj r:id="rId4" imgW="275844" imgH="266700" progId="Word.Picture.8">
                  <p:embed/>
                </p:oleObj>
              </mc:Choice>
              <mc:Fallback>
                <p:oleObj r:id="rId4" imgW="275844" imgH="266700" progId="Word.Picture.8">
                  <p:embed/>
                  <p:pic>
                    <p:nvPicPr>
                      <p:cNvPr id="144437" name="Object 2101"/>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9296400" y="2560320"/>
                        <a:ext cx="3810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39" name="Object 2103"/>
          <p:cNvGraphicFramePr>
            <a:graphicFrameLocks noChangeAspect="1"/>
          </p:cNvGraphicFramePr>
          <p:nvPr/>
        </p:nvGraphicFramePr>
        <p:xfrm>
          <a:off x="9296400" y="3093720"/>
          <a:ext cx="381000" cy="381000"/>
        </p:xfrm>
        <a:graphic>
          <a:graphicData uri="http://schemas.openxmlformats.org/presentationml/2006/ole">
            <mc:AlternateContent xmlns:mc="http://schemas.openxmlformats.org/markup-compatibility/2006">
              <mc:Choice xmlns:v="urn:schemas-microsoft-com:vml" Requires="v">
                <p:oleObj r:id="rId4" imgW="171355" imgH="171355" progId="Word.Picture.8">
                  <p:embed/>
                </p:oleObj>
              </mc:Choice>
              <mc:Fallback>
                <p:oleObj r:id="rId4" imgW="171355" imgH="171355" progId="Word.Picture.8">
                  <p:embed/>
                  <p:pic>
                    <p:nvPicPr>
                      <p:cNvPr id="144439" name="Object 2103"/>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9296400" y="3093720"/>
                        <a:ext cx="3810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441" name="Object 2105"/>
          <p:cNvGraphicFramePr>
            <a:graphicFrameLocks noChangeAspect="1"/>
          </p:cNvGraphicFramePr>
          <p:nvPr/>
        </p:nvGraphicFramePr>
        <p:xfrm>
          <a:off x="9296400" y="2026920"/>
          <a:ext cx="609600" cy="539750"/>
        </p:xfrm>
        <a:graphic>
          <a:graphicData uri="http://schemas.openxmlformats.org/presentationml/2006/ole">
            <mc:AlternateContent xmlns:mc="http://schemas.openxmlformats.org/markup-compatibility/2006">
              <mc:Choice xmlns:v="urn:schemas-microsoft-com:vml" Requires="v">
                <p:oleObj r:id="rId4" imgW="419100" imgH="371856" progId="Word.Picture.8">
                  <p:embed/>
                </p:oleObj>
              </mc:Choice>
              <mc:Fallback>
                <p:oleObj r:id="rId4" imgW="419100" imgH="371856" progId="Word.Picture.8">
                  <p:embed/>
                  <p:pic>
                    <p:nvPicPr>
                      <p:cNvPr id="144441" name="Object 2105"/>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9296400" y="2026920"/>
                        <a:ext cx="609600" cy="539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标题 1">
            <a:extLst>
              <a:ext uri="{FF2B5EF4-FFF2-40B4-BE49-F238E27FC236}">
                <a16:creationId xmlns:a16="http://schemas.microsoft.com/office/drawing/2014/main" id="{BCB49C9C-90A9-411D-8230-DCFB104BA0F9}"/>
              </a:ext>
            </a:extLst>
          </p:cNvPr>
          <p:cNvSpPr txBox="1">
            <a:spLocks/>
          </p:cNvSpPr>
          <p:nvPr/>
        </p:nvSpPr>
        <p:spPr bwMode="auto">
          <a:xfrm>
            <a:off x="732470" y="129650"/>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概述</a:t>
            </a:r>
            <a:endParaRPr lang="zh-CN" altLang="en-US" kern="0" dirty="0">
              <a:latin typeface="Times New Roman" panose="02020603050405020304" pitchFamily="18" charset="0"/>
            </a:endParaRPr>
          </a:p>
        </p:txBody>
      </p:sp>
    </p:spTree>
    <p:extLst>
      <p:ext uri="{BB962C8B-B14F-4D97-AF65-F5344CB8AC3E}">
        <p14:creationId xmlns:p14="http://schemas.microsoft.com/office/powerpoint/2010/main" val="234850010"/>
      </p:ext>
    </p:extLst>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cs typeface="Times New Roman" panose="02020603050405020304" pitchFamily="18" charset="0"/>
              </a:rPr>
              <a:t>1. </a:t>
            </a:r>
            <a:r>
              <a:rPr lang="zh-CN" altLang="en-US" sz="4000" b="1" dirty="0">
                <a:solidFill>
                  <a:srgbClr val="961B0E"/>
                </a:solidFill>
                <a:cs typeface="Times New Roman" panose="02020603050405020304" pitchFamily="18" charset="0"/>
              </a:rPr>
              <a:t>平行度公差</a:t>
            </a:r>
          </a:p>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平行度</a:t>
            </a:r>
            <a:r>
              <a:rPr lang="en-US" altLang="zh-CN" sz="2400" b="1" dirty="0">
                <a:solidFill>
                  <a:srgbClr val="FF0000"/>
                </a:solidFill>
              </a:rPr>
              <a:t>(parallelism)</a:t>
            </a:r>
            <a:r>
              <a:rPr lang="zh-CN" altLang="en-US" sz="2400" b="1" dirty="0">
                <a:solidFill>
                  <a:srgbClr val="FF0000"/>
                </a:solidFill>
              </a:rPr>
              <a:t>公差</a:t>
            </a:r>
            <a:r>
              <a:rPr lang="zh-CN" altLang="en-US" sz="2400" b="1" dirty="0"/>
              <a:t>是一种定向公差，它是指关联实际要素对具有确定方向的理想要素所允许的变动全量，用于控制被测要素对基准在方向上的变动。理想要素的方向由基准及理论正确角度确定，理论正确角度为</a:t>
            </a:r>
            <a:r>
              <a:rPr lang="en-US" altLang="zh-CN" sz="2400" b="1" dirty="0"/>
              <a:t>0º</a:t>
            </a:r>
            <a:r>
              <a:rPr lang="zh-CN" altLang="en-US" sz="2400" b="1" dirty="0"/>
              <a:t>。</a:t>
            </a:r>
            <a:r>
              <a:rPr lang="en-US" altLang="zh-CN" sz="2400" b="1" dirty="0"/>
              <a:t> </a:t>
            </a:r>
            <a:endParaRPr lang="zh-CN" altLang="en-US" sz="2400" dirty="0">
              <a:solidFill>
                <a:srgbClr val="0B0201"/>
              </a:solidFill>
            </a:endParaRPr>
          </a:p>
        </p:txBody>
      </p:sp>
      <p:cxnSp>
        <p:nvCxnSpPr>
          <p:cNvPr id="10" name="直接连接符 9">
            <a:extLst>
              <a:ext uri="{FF2B5EF4-FFF2-40B4-BE49-F238E27FC236}">
                <a16:creationId xmlns:a16="http://schemas.microsoft.com/office/drawing/2014/main" id="{AAF31719-2032-40D8-9F04-BFC607AB6E97}"/>
              </a:ext>
            </a:extLst>
          </p:cNvPr>
          <p:cNvCxnSpPr/>
          <p:nvPr/>
        </p:nvCxnSpPr>
        <p:spPr>
          <a:xfrm>
            <a:off x="1767840" y="4972108"/>
            <a:ext cx="27279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流程图: 数据 10">
            <a:extLst>
              <a:ext uri="{FF2B5EF4-FFF2-40B4-BE49-F238E27FC236}">
                <a16:creationId xmlns:a16="http://schemas.microsoft.com/office/drawing/2014/main" id="{B19CC567-82F1-4FA0-9893-37192159EC13}"/>
              </a:ext>
            </a:extLst>
          </p:cNvPr>
          <p:cNvSpPr/>
          <p:nvPr/>
        </p:nvSpPr>
        <p:spPr>
          <a:xfrm>
            <a:off x="6646092" y="4219704"/>
            <a:ext cx="4191000" cy="153916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左弧形 11">
            <a:extLst>
              <a:ext uri="{FF2B5EF4-FFF2-40B4-BE49-F238E27FC236}">
                <a16:creationId xmlns:a16="http://schemas.microsoft.com/office/drawing/2014/main" id="{488BD669-D87A-4A17-8DF3-46337B4983DD}"/>
              </a:ext>
            </a:extLst>
          </p:cNvPr>
          <p:cNvSpPr/>
          <p:nvPr/>
        </p:nvSpPr>
        <p:spPr>
          <a:xfrm>
            <a:off x="1050109" y="4347270"/>
            <a:ext cx="566062" cy="1249675"/>
          </a:xfrm>
          <a:prstGeom prst="curved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右弧形 12">
            <a:extLst>
              <a:ext uri="{FF2B5EF4-FFF2-40B4-BE49-F238E27FC236}">
                <a16:creationId xmlns:a16="http://schemas.microsoft.com/office/drawing/2014/main" id="{9D91D21D-F121-42F9-9203-7398B22484E2}"/>
              </a:ext>
            </a:extLst>
          </p:cNvPr>
          <p:cNvSpPr/>
          <p:nvPr/>
        </p:nvSpPr>
        <p:spPr>
          <a:xfrm>
            <a:off x="11155680" y="4347270"/>
            <a:ext cx="518830" cy="144208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右弧形 13">
            <a:extLst>
              <a:ext uri="{FF2B5EF4-FFF2-40B4-BE49-F238E27FC236}">
                <a16:creationId xmlns:a16="http://schemas.microsoft.com/office/drawing/2014/main" id="{E8777C49-636A-4431-8D2F-3E97BE3AA27C}"/>
              </a:ext>
            </a:extLst>
          </p:cNvPr>
          <p:cNvSpPr/>
          <p:nvPr/>
        </p:nvSpPr>
        <p:spPr>
          <a:xfrm rot="5999647">
            <a:off x="5298195" y="4983409"/>
            <a:ext cx="745309" cy="237287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右弧形 16">
            <a:extLst>
              <a:ext uri="{FF2B5EF4-FFF2-40B4-BE49-F238E27FC236}">
                <a16:creationId xmlns:a16="http://schemas.microsoft.com/office/drawing/2014/main" id="{BDCAF09F-DBC8-4CC6-BCAA-A2A79DED99B0}"/>
              </a:ext>
            </a:extLst>
          </p:cNvPr>
          <p:cNvSpPr/>
          <p:nvPr/>
        </p:nvSpPr>
        <p:spPr>
          <a:xfrm rot="16200000">
            <a:off x="5499055" y="3002325"/>
            <a:ext cx="745309" cy="2372878"/>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447E820F-0BB7-4698-9596-0DE593BC13E5}"/>
              </a:ext>
            </a:extLst>
          </p:cNvPr>
          <p:cNvSpPr txBox="1"/>
          <p:nvPr/>
        </p:nvSpPr>
        <p:spPr>
          <a:xfrm>
            <a:off x="852268" y="5675965"/>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线对线</a:t>
            </a:r>
          </a:p>
        </p:txBody>
      </p:sp>
      <p:sp>
        <p:nvSpPr>
          <p:cNvPr id="19" name="文本框 18">
            <a:extLst>
              <a:ext uri="{FF2B5EF4-FFF2-40B4-BE49-F238E27FC236}">
                <a16:creationId xmlns:a16="http://schemas.microsoft.com/office/drawing/2014/main" id="{A0AC45FF-D39C-4D47-AA72-B16C8FCC3038}"/>
              </a:ext>
            </a:extLst>
          </p:cNvPr>
          <p:cNvSpPr txBox="1"/>
          <p:nvPr/>
        </p:nvSpPr>
        <p:spPr>
          <a:xfrm>
            <a:off x="10785734" y="5968633"/>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面对面</a:t>
            </a:r>
          </a:p>
        </p:txBody>
      </p:sp>
      <p:sp>
        <p:nvSpPr>
          <p:cNvPr id="20" name="文本框 19">
            <a:extLst>
              <a:ext uri="{FF2B5EF4-FFF2-40B4-BE49-F238E27FC236}">
                <a16:creationId xmlns:a16="http://schemas.microsoft.com/office/drawing/2014/main" id="{513E83A5-7468-432A-BB01-31685ABD2EEE}"/>
              </a:ext>
            </a:extLst>
          </p:cNvPr>
          <p:cNvSpPr txBox="1"/>
          <p:nvPr/>
        </p:nvSpPr>
        <p:spPr>
          <a:xfrm>
            <a:off x="5218726" y="4219704"/>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线对面</a:t>
            </a:r>
          </a:p>
        </p:txBody>
      </p:sp>
      <p:sp>
        <p:nvSpPr>
          <p:cNvPr id="21" name="文本框 20">
            <a:extLst>
              <a:ext uri="{FF2B5EF4-FFF2-40B4-BE49-F238E27FC236}">
                <a16:creationId xmlns:a16="http://schemas.microsoft.com/office/drawing/2014/main" id="{09EEBBBE-AAAD-46B9-8DF3-9CC80467C9CC}"/>
              </a:ext>
            </a:extLst>
          </p:cNvPr>
          <p:cNvSpPr txBox="1"/>
          <p:nvPr/>
        </p:nvSpPr>
        <p:spPr>
          <a:xfrm>
            <a:off x="5288043" y="5814960"/>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面对线</a:t>
            </a:r>
          </a:p>
        </p:txBody>
      </p:sp>
    </p:spTree>
    <p:extLst>
      <p:ext uri="{BB962C8B-B14F-4D97-AF65-F5344CB8AC3E}">
        <p14:creationId xmlns:p14="http://schemas.microsoft.com/office/powerpoint/2010/main" val="24217014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401"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429000"/>
            <a:ext cx="9581020" cy="321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00" indent="0">
              <a:lnSpc>
                <a:spcPct val="150000"/>
              </a:lnSpc>
              <a:spcBef>
                <a:spcPts val="600"/>
              </a:spcBef>
              <a:buNone/>
            </a:pPr>
            <a:r>
              <a:rPr lang="zh-CN" altLang="en-US" sz="2400" b="1" dirty="0">
                <a:solidFill>
                  <a:srgbClr val="FF0000"/>
                </a:solidFill>
              </a:rPr>
              <a:t>（</a:t>
            </a:r>
            <a:r>
              <a:rPr lang="en-US" altLang="zh-CN" sz="2400" b="1" dirty="0">
                <a:solidFill>
                  <a:srgbClr val="FF0000"/>
                </a:solidFill>
              </a:rPr>
              <a:t>1</a:t>
            </a:r>
            <a:r>
              <a:rPr lang="zh-CN" altLang="en-US" sz="2400" b="1" dirty="0">
                <a:solidFill>
                  <a:srgbClr val="FF0000"/>
                </a:solidFill>
              </a:rPr>
              <a:t>）面对面平行度：</a:t>
            </a:r>
            <a:r>
              <a:rPr lang="zh-CN" altLang="en-US" sz="2400" b="1" dirty="0"/>
              <a:t>以平面为基准且被测要素为平面（简称面对面）时，平行度公差带是距离为公差值</a:t>
            </a:r>
            <a:r>
              <a:rPr lang="en-US" altLang="zh-CN" sz="2400" b="1" dirty="0"/>
              <a:t>t</a:t>
            </a:r>
            <a:r>
              <a:rPr lang="zh-CN" altLang="en-US" sz="2400" b="1" dirty="0"/>
              <a:t>，平行于基准平面的两平行平面之间的区域。</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solidFill>
                  <a:srgbClr val="0B0201"/>
                </a:solidFill>
              </a:rPr>
              <a:t>如图所示，该项平行度公差的含义是：所指表面必须位于距离为</a:t>
            </a:r>
            <a:r>
              <a:rPr lang="en-US" altLang="zh-CN" sz="2400" b="1" dirty="0">
                <a:solidFill>
                  <a:srgbClr val="0B0201"/>
                </a:solidFill>
              </a:rPr>
              <a:t>0.05mm</a:t>
            </a:r>
            <a:r>
              <a:rPr lang="zh-CN" altLang="en-US" sz="2400" b="1" dirty="0">
                <a:solidFill>
                  <a:srgbClr val="0B0201"/>
                </a:solidFill>
              </a:rPr>
              <a:t>，且平行于基准平面的两平行平面之间的区域内。</a:t>
            </a:r>
            <a:endParaRPr lang="zh-CN" altLang="en-US" sz="2400" dirty="0">
              <a:solidFill>
                <a:srgbClr val="0B0201"/>
              </a:solidFill>
            </a:endParaRPr>
          </a:p>
        </p:txBody>
      </p:sp>
    </p:spTree>
    <p:extLst>
      <p:ext uri="{BB962C8B-B14F-4D97-AF65-F5344CB8AC3E}">
        <p14:creationId xmlns:p14="http://schemas.microsoft.com/office/powerpoint/2010/main" val="3152855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00" indent="0">
              <a:lnSpc>
                <a:spcPct val="150000"/>
              </a:lnSpc>
              <a:spcBef>
                <a:spcPts val="600"/>
              </a:spcBef>
              <a:buNone/>
            </a:pPr>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）面对线平行度：</a:t>
            </a:r>
            <a:r>
              <a:rPr lang="zh-CN" altLang="en-US" sz="2400" b="1" dirty="0"/>
              <a:t>以轴线为基准且被测要素为平面（简称面对线）时，平行度公差带是距离为公差值 </a:t>
            </a:r>
            <a:r>
              <a:rPr lang="en-US" altLang="zh-CN" sz="2400" b="1" dirty="0"/>
              <a:t>t</a:t>
            </a:r>
            <a:r>
              <a:rPr lang="zh-CN" altLang="en-US" sz="2400" b="1" dirty="0"/>
              <a:t>，平行于基准轴线的两平行平面之间的区域。</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solidFill>
                  <a:srgbClr val="0B0201"/>
                </a:solidFill>
              </a:rPr>
              <a:t>如图所示，该项平行度公差的含义是：所指平面必须位于距离为</a:t>
            </a:r>
            <a:r>
              <a:rPr lang="en-US" altLang="zh-CN" sz="2400" b="1" dirty="0">
                <a:solidFill>
                  <a:srgbClr val="0B0201"/>
                </a:solidFill>
              </a:rPr>
              <a:t>0.05mm</a:t>
            </a:r>
            <a:r>
              <a:rPr lang="zh-CN" altLang="en-US" sz="2400" b="1" dirty="0">
                <a:solidFill>
                  <a:srgbClr val="0B0201"/>
                </a:solidFill>
              </a:rPr>
              <a:t>，且平行于基准轴线的两平行平面之间的区域内。</a:t>
            </a:r>
            <a:endParaRPr lang="zh-CN" altLang="en-US" sz="2400" dirty="0">
              <a:solidFill>
                <a:srgbClr val="0B0201"/>
              </a:solidFill>
            </a:endParaRPr>
          </a:p>
        </p:txBody>
      </p:sp>
      <p:pic>
        <p:nvPicPr>
          <p:cNvPr id="7" name="Picture 4">
            <a:extLst>
              <a:ext uri="{FF2B5EF4-FFF2-40B4-BE49-F238E27FC236}">
                <a16:creationId xmlns:a16="http://schemas.microsoft.com/office/drawing/2014/main" id="{C9D765FA-3BBF-4489-9228-F8CE4F56A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2268" y="3429000"/>
            <a:ext cx="10671906" cy="3268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6757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00" indent="0">
              <a:lnSpc>
                <a:spcPct val="150000"/>
              </a:lnSpc>
              <a:spcBef>
                <a:spcPts val="600"/>
              </a:spcBef>
              <a:buNone/>
            </a:pPr>
            <a:r>
              <a:rPr lang="zh-CN" altLang="en-US" sz="2400" b="1" dirty="0">
                <a:solidFill>
                  <a:srgbClr val="FF0000"/>
                </a:solidFill>
              </a:rPr>
              <a:t>（</a:t>
            </a:r>
            <a:r>
              <a:rPr lang="en-US" altLang="zh-CN" sz="2400" b="1" dirty="0">
                <a:solidFill>
                  <a:srgbClr val="FF0000"/>
                </a:solidFill>
              </a:rPr>
              <a:t>3</a:t>
            </a:r>
            <a:r>
              <a:rPr lang="zh-CN" altLang="en-US" sz="2400" b="1" dirty="0">
                <a:solidFill>
                  <a:srgbClr val="FF0000"/>
                </a:solidFill>
              </a:rPr>
              <a:t>）线对线平行度：</a:t>
            </a:r>
            <a:r>
              <a:rPr lang="zh-CN" altLang="en-US" sz="2400" b="1" dirty="0"/>
              <a:t>以轴线为基准且被测要素为轴线（简称线对线）时，则其公差带有三种情况：</a:t>
            </a:r>
            <a:endParaRPr lang="en-US" altLang="zh-CN" sz="2400" b="1" dirty="0"/>
          </a:p>
        </p:txBody>
      </p:sp>
      <p:pic>
        <p:nvPicPr>
          <p:cNvPr id="121858" name="Picture 2">
            <a:extLst>
              <a:ext uri="{FF2B5EF4-FFF2-40B4-BE49-F238E27FC236}">
                <a16:creationId xmlns:a16="http://schemas.microsoft.com/office/drawing/2014/main" id="{BE26154F-3198-4840-9741-9B86EA2466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54" t="-710" r="5260" b="101"/>
          <a:stretch>
            <a:fillRect/>
          </a:stretch>
        </p:blipFill>
        <p:spPr bwMode="auto">
          <a:xfrm>
            <a:off x="6096000" y="1639971"/>
            <a:ext cx="5334000" cy="5148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837D3EB1-BE56-4962-BCC3-D87E81E230E6}"/>
              </a:ext>
            </a:extLst>
          </p:cNvPr>
          <p:cNvSpPr txBox="1">
            <a:spLocks noChangeArrowheads="1"/>
          </p:cNvSpPr>
          <p:nvPr/>
        </p:nvSpPr>
        <p:spPr>
          <a:xfrm>
            <a:off x="181428" y="2873388"/>
            <a:ext cx="556405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rPr>
              <a:t>① 当给定一个方向时，公差带是距离为公差值</a:t>
            </a:r>
            <a:r>
              <a:rPr lang="en-US" altLang="zh-CN" sz="2800" b="1" dirty="0">
                <a:solidFill>
                  <a:srgbClr val="0B0201"/>
                </a:solidFill>
              </a:rPr>
              <a:t>t</a:t>
            </a:r>
            <a:r>
              <a:rPr lang="zh-CN" altLang="en-US" sz="2800" b="1" dirty="0">
                <a:solidFill>
                  <a:srgbClr val="0B0201"/>
                </a:solidFill>
              </a:rPr>
              <a:t>，平行于基准轴线，且垂直于给定方向的两平行平面之间的区域；</a:t>
            </a:r>
          </a:p>
        </p:txBody>
      </p:sp>
    </p:spTree>
    <p:extLst>
      <p:ext uri="{BB962C8B-B14F-4D97-AF65-F5344CB8AC3E}">
        <p14:creationId xmlns:p14="http://schemas.microsoft.com/office/powerpoint/2010/main" val="9370215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00" indent="0">
              <a:lnSpc>
                <a:spcPct val="150000"/>
              </a:lnSpc>
              <a:spcBef>
                <a:spcPts val="600"/>
              </a:spcBef>
              <a:buNone/>
            </a:pPr>
            <a:r>
              <a:rPr lang="zh-CN" altLang="en-US" sz="2400" b="1" dirty="0">
                <a:solidFill>
                  <a:srgbClr val="FF0000"/>
                </a:solidFill>
              </a:rPr>
              <a:t>（</a:t>
            </a:r>
            <a:r>
              <a:rPr lang="en-US" altLang="zh-CN" sz="2400" b="1" dirty="0">
                <a:solidFill>
                  <a:srgbClr val="FF0000"/>
                </a:solidFill>
              </a:rPr>
              <a:t>3</a:t>
            </a:r>
            <a:r>
              <a:rPr lang="zh-CN" altLang="en-US" sz="2400" b="1" dirty="0">
                <a:solidFill>
                  <a:srgbClr val="FF0000"/>
                </a:solidFill>
              </a:rPr>
              <a:t>）线对线平行度：</a:t>
            </a:r>
            <a:r>
              <a:rPr lang="zh-CN" altLang="en-US" sz="2400" b="1" dirty="0"/>
              <a:t>以轴线为基准且被测要素为轴线（简称线对线）时，则其公差带有三种情况：</a:t>
            </a:r>
            <a:endParaRPr lang="en-US" altLang="zh-CN" sz="2400" b="1" dirty="0"/>
          </a:p>
        </p:txBody>
      </p:sp>
      <p:sp>
        <p:nvSpPr>
          <p:cNvPr id="9" name="Rectangle 3">
            <a:extLst>
              <a:ext uri="{FF2B5EF4-FFF2-40B4-BE49-F238E27FC236}">
                <a16:creationId xmlns:a16="http://schemas.microsoft.com/office/drawing/2014/main" id="{837D3EB1-BE56-4962-BCC3-D87E81E230E6}"/>
              </a:ext>
            </a:extLst>
          </p:cNvPr>
          <p:cNvSpPr txBox="1">
            <a:spLocks noChangeArrowheads="1"/>
          </p:cNvSpPr>
          <p:nvPr/>
        </p:nvSpPr>
        <p:spPr>
          <a:xfrm>
            <a:off x="-123372" y="2493010"/>
            <a:ext cx="5000172" cy="3549626"/>
          </a:xfrm>
          <a:prstGeom prst="rect">
            <a:avLst/>
          </a:prstGeom>
        </p:spPr>
        <p:txBody>
          <a:bodyPr vert="horz" lIns="91440" tIns="45720" rIns="91440" bIns="45720" rtlCol="0">
            <a:normAutofit fontScale="92500" lnSpcReduction="10000"/>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rPr>
              <a:t>②当给定两个相互垂直的方向时，公差带是距离分别为公差值 </a:t>
            </a:r>
            <a:r>
              <a:rPr lang="en-US" altLang="zh-CN" sz="2800" b="1" dirty="0">
                <a:solidFill>
                  <a:srgbClr val="0B0201"/>
                </a:solidFill>
              </a:rPr>
              <a:t>t1 </a:t>
            </a:r>
            <a:r>
              <a:rPr lang="zh-CN" altLang="en-US" sz="2800" b="1" dirty="0">
                <a:solidFill>
                  <a:srgbClr val="0B0201"/>
                </a:solidFill>
              </a:rPr>
              <a:t>和 </a:t>
            </a:r>
            <a:r>
              <a:rPr lang="en-US" altLang="zh-CN" sz="2800" b="1" dirty="0">
                <a:solidFill>
                  <a:srgbClr val="0B0201"/>
                </a:solidFill>
              </a:rPr>
              <a:t>t2</a:t>
            </a:r>
            <a:r>
              <a:rPr lang="zh-CN" altLang="en-US" sz="2800" b="1" dirty="0">
                <a:solidFill>
                  <a:srgbClr val="0B0201"/>
                </a:solidFill>
              </a:rPr>
              <a:t>，平行于基准轴线，且各自垂直于给定方向的两组平行平面所形成的四棱柱内的区域。</a:t>
            </a:r>
          </a:p>
        </p:txBody>
      </p:sp>
      <p:pic>
        <p:nvPicPr>
          <p:cNvPr id="122882" name="Picture 2">
            <a:extLst>
              <a:ext uri="{FF2B5EF4-FFF2-40B4-BE49-F238E27FC236}">
                <a16:creationId xmlns:a16="http://schemas.microsoft.com/office/drawing/2014/main" id="{32953719-2148-456F-B432-3BAEA66F1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185" t="5750" r="3471"/>
          <a:stretch>
            <a:fillRect/>
          </a:stretch>
        </p:blipFill>
        <p:spPr bwMode="auto">
          <a:xfrm>
            <a:off x="5028614" y="2493010"/>
            <a:ext cx="7049343" cy="3715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5162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00" indent="0">
              <a:lnSpc>
                <a:spcPct val="150000"/>
              </a:lnSpc>
              <a:spcBef>
                <a:spcPts val="600"/>
              </a:spcBef>
              <a:buNone/>
            </a:pPr>
            <a:r>
              <a:rPr lang="zh-CN" altLang="en-US" sz="2400" b="1" dirty="0">
                <a:solidFill>
                  <a:srgbClr val="FF0000"/>
                </a:solidFill>
              </a:rPr>
              <a:t>（</a:t>
            </a:r>
            <a:r>
              <a:rPr lang="en-US" altLang="zh-CN" sz="2400" b="1" dirty="0">
                <a:solidFill>
                  <a:srgbClr val="FF0000"/>
                </a:solidFill>
              </a:rPr>
              <a:t>3</a:t>
            </a:r>
            <a:r>
              <a:rPr lang="zh-CN" altLang="en-US" sz="2400" b="1" dirty="0">
                <a:solidFill>
                  <a:srgbClr val="FF0000"/>
                </a:solidFill>
              </a:rPr>
              <a:t>）线对线平行度：</a:t>
            </a:r>
            <a:r>
              <a:rPr lang="zh-CN" altLang="en-US" sz="2400" b="1" dirty="0"/>
              <a:t>以轴线为基准且被测要素为轴线（简称线对线）时，则其公差带有三种情况：</a:t>
            </a:r>
            <a:endParaRPr lang="en-US" altLang="zh-CN" sz="2400" b="1" dirty="0"/>
          </a:p>
        </p:txBody>
      </p:sp>
      <p:sp>
        <p:nvSpPr>
          <p:cNvPr id="9" name="Rectangle 3">
            <a:extLst>
              <a:ext uri="{FF2B5EF4-FFF2-40B4-BE49-F238E27FC236}">
                <a16:creationId xmlns:a16="http://schemas.microsoft.com/office/drawing/2014/main" id="{837D3EB1-BE56-4962-BCC3-D87E81E230E6}"/>
              </a:ext>
            </a:extLst>
          </p:cNvPr>
          <p:cNvSpPr txBox="1">
            <a:spLocks noChangeArrowheads="1"/>
          </p:cNvSpPr>
          <p:nvPr/>
        </p:nvSpPr>
        <p:spPr>
          <a:xfrm>
            <a:off x="0" y="1974862"/>
            <a:ext cx="11978640" cy="2003412"/>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rPr>
              <a:t>③任意方向上的平行度公差带是直径为公差值 </a:t>
            </a:r>
            <a:r>
              <a:rPr lang="en-US" altLang="zh-CN" sz="2800" b="1" dirty="0" err="1">
                <a:solidFill>
                  <a:srgbClr val="0B0201"/>
                </a:solidFill>
              </a:rPr>
              <a:t>Øt</a:t>
            </a:r>
            <a:r>
              <a:rPr lang="en-US" altLang="zh-CN" sz="2800" b="1" dirty="0">
                <a:solidFill>
                  <a:srgbClr val="0B0201"/>
                </a:solidFill>
              </a:rPr>
              <a:t>,</a:t>
            </a:r>
            <a:r>
              <a:rPr lang="zh-CN" altLang="en-US" sz="2800" b="1" dirty="0">
                <a:solidFill>
                  <a:srgbClr val="0B0201"/>
                </a:solidFill>
              </a:rPr>
              <a:t>轴线平行于基准轴线的圆柱面内的区域；</a:t>
            </a:r>
          </a:p>
        </p:txBody>
      </p:sp>
      <p:pic>
        <p:nvPicPr>
          <p:cNvPr id="10" name="Picture 4">
            <a:extLst>
              <a:ext uri="{FF2B5EF4-FFF2-40B4-BE49-F238E27FC236}">
                <a16:creationId xmlns:a16="http://schemas.microsoft.com/office/drawing/2014/main" id="{92282470-8FA7-48C9-ADD3-7C5310CF8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820" y="3324378"/>
            <a:ext cx="8930360" cy="3533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39297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088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724" y="2493010"/>
            <a:ext cx="10420552" cy="4063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4CDD338F-50E8-4CF5-8923-5FC0580A39AA}"/>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76C3E850-B565-4F3D-973F-4253FAB1052F}"/>
              </a:ext>
            </a:extLst>
          </p:cNvPr>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00" indent="0">
              <a:lnSpc>
                <a:spcPct val="150000"/>
              </a:lnSpc>
              <a:spcBef>
                <a:spcPts val="600"/>
              </a:spcBef>
              <a:buNone/>
            </a:pPr>
            <a:r>
              <a:rPr lang="zh-CN" altLang="en-US" sz="2400" b="1" dirty="0">
                <a:solidFill>
                  <a:srgbClr val="FF0000"/>
                </a:solidFill>
              </a:rPr>
              <a:t>（</a:t>
            </a:r>
            <a:r>
              <a:rPr lang="en-US" altLang="zh-CN" sz="2400" b="1" dirty="0">
                <a:solidFill>
                  <a:srgbClr val="FF0000"/>
                </a:solidFill>
              </a:rPr>
              <a:t>4</a:t>
            </a:r>
            <a:r>
              <a:rPr lang="zh-CN" altLang="en-US" sz="2400" b="1" dirty="0">
                <a:solidFill>
                  <a:srgbClr val="FF0000"/>
                </a:solidFill>
              </a:rPr>
              <a:t>）线对面平行度：</a:t>
            </a:r>
            <a:r>
              <a:rPr lang="zh-CN" altLang="en-US" sz="2400" b="1" dirty="0"/>
              <a:t>公差带为间距等于公差值</a:t>
            </a:r>
            <a:r>
              <a:rPr lang="en-US" altLang="zh-CN" sz="2400" b="1" dirty="0"/>
              <a:t>t</a:t>
            </a:r>
            <a:r>
              <a:rPr lang="zh-CN" altLang="en-US" sz="2400" b="1" dirty="0"/>
              <a:t>且平行于基准平面的两平行平面所限定的区域。</a:t>
            </a:r>
          </a:p>
          <a:p>
            <a:pPr marL="17100" indent="0">
              <a:lnSpc>
                <a:spcPct val="150000"/>
              </a:lnSpc>
              <a:spcBef>
                <a:spcPts val="600"/>
              </a:spcBef>
              <a:buNone/>
            </a:pPr>
            <a:endParaRPr lang="en-US" altLang="zh-CN" sz="2400" b="1" dirty="0"/>
          </a:p>
        </p:txBody>
      </p:sp>
    </p:spTree>
    <p:extLst>
      <p:ext uri="{BB962C8B-B14F-4D97-AF65-F5344CB8AC3E}">
        <p14:creationId xmlns:p14="http://schemas.microsoft.com/office/powerpoint/2010/main" val="26654097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218F5026-03AE-4085-8CC7-6D5D8ABFFB4F}"/>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523FDE7E-01D7-4429-9180-CC95916B89BF}"/>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cs typeface="Times New Roman" panose="02020603050405020304" pitchFamily="18" charset="0"/>
              </a:rPr>
              <a:t>2. </a:t>
            </a:r>
            <a:r>
              <a:rPr lang="zh-CN" altLang="en-US" sz="4000" b="1" dirty="0">
                <a:solidFill>
                  <a:srgbClr val="961B0E"/>
                </a:solidFill>
                <a:cs typeface="Times New Roman" panose="02020603050405020304" pitchFamily="18" charset="0"/>
              </a:rPr>
              <a:t>垂直度公差</a:t>
            </a:r>
          </a:p>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垂直度</a:t>
            </a:r>
            <a:r>
              <a:rPr lang="en-US" altLang="zh-CN" sz="2400" b="1" dirty="0">
                <a:solidFill>
                  <a:srgbClr val="FF0000"/>
                </a:solidFill>
              </a:rPr>
              <a:t>(perpendicularity)</a:t>
            </a:r>
            <a:r>
              <a:rPr lang="zh-CN" altLang="en-US" sz="2400" b="1" dirty="0">
                <a:solidFill>
                  <a:srgbClr val="FF0000"/>
                </a:solidFill>
              </a:rPr>
              <a:t>公差</a:t>
            </a:r>
            <a:r>
              <a:rPr lang="zh-CN" altLang="en-US" sz="2400" b="1" dirty="0"/>
              <a:t>是一种定向公差，它是指关联实际要素对具有确定方向的理想要素所允许的变动全量，用于控制被测要素对基准在方向上的变动。理想要素的方向由基准及理论正确角度确定，理论正确角度为</a:t>
            </a:r>
            <a:r>
              <a:rPr lang="en-US" altLang="zh-CN" sz="2400" b="1" dirty="0"/>
              <a:t>90º</a:t>
            </a:r>
            <a:r>
              <a:rPr lang="zh-CN" altLang="en-US" sz="2400" b="1" dirty="0"/>
              <a:t>。</a:t>
            </a:r>
            <a:r>
              <a:rPr lang="en-US" altLang="zh-CN" sz="2400" b="1" dirty="0"/>
              <a:t> </a:t>
            </a:r>
            <a:endParaRPr lang="zh-CN" altLang="en-US" sz="2400" dirty="0">
              <a:solidFill>
                <a:srgbClr val="0B0201"/>
              </a:solidFill>
            </a:endParaRPr>
          </a:p>
        </p:txBody>
      </p:sp>
      <p:cxnSp>
        <p:nvCxnSpPr>
          <p:cNvPr id="15" name="直接连接符 14">
            <a:extLst>
              <a:ext uri="{FF2B5EF4-FFF2-40B4-BE49-F238E27FC236}">
                <a16:creationId xmlns:a16="http://schemas.microsoft.com/office/drawing/2014/main" id="{C0A480C0-4960-457E-92BA-F0629FFA1497}"/>
              </a:ext>
            </a:extLst>
          </p:cNvPr>
          <p:cNvCxnSpPr/>
          <p:nvPr/>
        </p:nvCxnSpPr>
        <p:spPr>
          <a:xfrm>
            <a:off x="1767840" y="4972108"/>
            <a:ext cx="27279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流程图: 数据 15">
            <a:extLst>
              <a:ext uri="{FF2B5EF4-FFF2-40B4-BE49-F238E27FC236}">
                <a16:creationId xmlns:a16="http://schemas.microsoft.com/office/drawing/2014/main" id="{D0C85EC8-2CCD-4DE5-B928-BB6D835B694F}"/>
              </a:ext>
            </a:extLst>
          </p:cNvPr>
          <p:cNvSpPr/>
          <p:nvPr/>
        </p:nvSpPr>
        <p:spPr>
          <a:xfrm>
            <a:off x="6646092" y="4219704"/>
            <a:ext cx="4191000" cy="153916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左弧形 16">
            <a:extLst>
              <a:ext uri="{FF2B5EF4-FFF2-40B4-BE49-F238E27FC236}">
                <a16:creationId xmlns:a16="http://schemas.microsoft.com/office/drawing/2014/main" id="{B837B502-3E6C-464E-A9E6-6BDE00331C27}"/>
              </a:ext>
            </a:extLst>
          </p:cNvPr>
          <p:cNvSpPr/>
          <p:nvPr/>
        </p:nvSpPr>
        <p:spPr>
          <a:xfrm>
            <a:off x="1050109" y="4347270"/>
            <a:ext cx="566062" cy="1249675"/>
          </a:xfrm>
          <a:prstGeom prst="curved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右弧形 17">
            <a:extLst>
              <a:ext uri="{FF2B5EF4-FFF2-40B4-BE49-F238E27FC236}">
                <a16:creationId xmlns:a16="http://schemas.microsoft.com/office/drawing/2014/main" id="{060A0EE0-4960-46FA-857A-A7FC5A3152C0}"/>
              </a:ext>
            </a:extLst>
          </p:cNvPr>
          <p:cNvSpPr/>
          <p:nvPr/>
        </p:nvSpPr>
        <p:spPr>
          <a:xfrm>
            <a:off x="11155680" y="4347270"/>
            <a:ext cx="518830" cy="144208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箭头: 右弧形 18">
            <a:extLst>
              <a:ext uri="{FF2B5EF4-FFF2-40B4-BE49-F238E27FC236}">
                <a16:creationId xmlns:a16="http://schemas.microsoft.com/office/drawing/2014/main" id="{3B30FDC2-1F89-4C29-9ABF-7DE1826B3078}"/>
              </a:ext>
            </a:extLst>
          </p:cNvPr>
          <p:cNvSpPr/>
          <p:nvPr/>
        </p:nvSpPr>
        <p:spPr>
          <a:xfrm rot="5999647">
            <a:off x="5298195" y="4983409"/>
            <a:ext cx="745309" cy="237287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右弧形 19">
            <a:extLst>
              <a:ext uri="{FF2B5EF4-FFF2-40B4-BE49-F238E27FC236}">
                <a16:creationId xmlns:a16="http://schemas.microsoft.com/office/drawing/2014/main" id="{70C75C58-EC4A-4E5E-9524-9308032EDE6F}"/>
              </a:ext>
            </a:extLst>
          </p:cNvPr>
          <p:cNvSpPr/>
          <p:nvPr/>
        </p:nvSpPr>
        <p:spPr>
          <a:xfrm rot="16200000">
            <a:off x="5499055" y="3002325"/>
            <a:ext cx="745309" cy="2372878"/>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框 20">
            <a:extLst>
              <a:ext uri="{FF2B5EF4-FFF2-40B4-BE49-F238E27FC236}">
                <a16:creationId xmlns:a16="http://schemas.microsoft.com/office/drawing/2014/main" id="{BEEAC22E-F3C0-4D5E-B37C-ECA83D884657}"/>
              </a:ext>
            </a:extLst>
          </p:cNvPr>
          <p:cNvSpPr txBox="1"/>
          <p:nvPr/>
        </p:nvSpPr>
        <p:spPr>
          <a:xfrm>
            <a:off x="852268" y="5675965"/>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线对线</a:t>
            </a:r>
          </a:p>
        </p:txBody>
      </p:sp>
      <p:sp>
        <p:nvSpPr>
          <p:cNvPr id="22" name="文本框 21">
            <a:extLst>
              <a:ext uri="{FF2B5EF4-FFF2-40B4-BE49-F238E27FC236}">
                <a16:creationId xmlns:a16="http://schemas.microsoft.com/office/drawing/2014/main" id="{C24D84B4-A309-4618-99AE-C103241F4250}"/>
              </a:ext>
            </a:extLst>
          </p:cNvPr>
          <p:cNvSpPr txBox="1"/>
          <p:nvPr/>
        </p:nvSpPr>
        <p:spPr>
          <a:xfrm>
            <a:off x="10785734" y="5968633"/>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面对面</a:t>
            </a:r>
          </a:p>
        </p:txBody>
      </p:sp>
      <p:sp>
        <p:nvSpPr>
          <p:cNvPr id="23" name="文本框 22">
            <a:extLst>
              <a:ext uri="{FF2B5EF4-FFF2-40B4-BE49-F238E27FC236}">
                <a16:creationId xmlns:a16="http://schemas.microsoft.com/office/drawing/2014/main" id="{A23F00A1-3DCA-489A-A93A-341CDB2F44CD}"/>
              </a:ext>
            </a:extLst>
          </p:cNvPr>
          <p:cNvSpPr txBox="1"/>
          <p:nvPr/>
        </p:nvSpPr>
        <p:spPr>
          <a:xfrm>
            <a:off x="5218726" y="4219704"/>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线对面</a:t>
            </a:r>
          </a:p>
        </p:txBody>
      </p:sp>
      <p:sp>
        <p:nvSpPr>
          <p:cNvPr id="24" name="文本框 23">
            <a:extLst>
              <a:ext uri="{FF2B5EF4-FFF2-40B4-BE49-F238E27FC236}">
                <a16:creationId xmlns:a16="http://schemas.microsoft.com/office/drawing/2014/main" id="{4D52ECA9-76B4-4232-B386-24DAEEDCC2F7}"/>
              </a:ext>
            </a:extLst>
          </p:cNvPr>
          <p:cNvSpPr txBox="1"/>
          <p:nvPr/>
        </p:nvSpPr>
        <p:spPr>
          <a:xfrm>
            <a:off x="5288043" y="5814960"/>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面对线</a:t>
            </a:r>
          </a:p>
        </p:txBody>
      </p:sp>
    </p:spTree>
    <p:extLst>
      <p:ext uri="{BB962C8B-B14F-4D97-AF65-F5344CB8AC3E}">
        <p14:creationId xmlns:p14="http://schemas.microsoft.com/office/powerpoint/2010/main" val="21771263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00" indent="0">
              <a:lnSpc>
                <a:spcPct val="150000"/>
              </a:lnSpc>
              <a:spcBef>
                <a:spcPts val="600"/>
              </a:spcBef>
              <a:buNone/>
            </a:pPr>
            <a:r>
              <a:rPr lang="zh-CN" altLang="en-US" sz="2400" b="1" dirty="0">
                <a:solidFill>
                  <a:srgbClr val="FF0000"/>
                </a:solidFill>
              </a:rPr>
              <a:t>（</a:t>
            </a:r>
            <a:r>
              <a:rPr lang="en-US" altLang="zh-CN" sz="2400" b="1" dirty="0">
                <a:solidFill>
                  <a:srgbClr val="FF0000"/>
                </a:solidFill>
              </a:rPr>
              <a:t>1</a:t>
            </a:r>
            <a:r>
              <a:rPr lang="zh-CN" altLang="en-US" sz="2400" b="1" dirty="0">
                <a:solidFill>
                  <a:srgbClr val="FF0000"/>
                </a:solidFill>
              </a:rPr>
              <a:t>）面对面垂直度：</a:t>
            </a:r>
            <a:r>
              <a:rPr lang="zh-CN" altLang="en-US" sz="2400" b="1" dirty="0"/>
              <a:t>以平面为基准且被测要素为平面（简称面对面）时，垂直度公差带是距离为公差值</a:t>
            </a:r>
            <a:r>
              <a:rPr lang="en-US" altLang="zh-CN" sz="2400" b="1" dirty="0"/>
              <a:t>t</a:t>
            </a:r>
            <a:r>
              <a:rPr lang="zh-CN" altLang="en-US" sz="2400" b="1" dirty="0"/>
              <a:t>，且垂直于基准平面的两平行平面之间的区域。</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solidFill>
                  <a:srgbClr val="0B0201"/>
                </a:solidFill>
              </a:rPr>
              <a:t>如图所示，该项垂直度公差的含义是：右表面必须位于距离为</a:t>
            </a:r>
            <a:r>
              <a:rPr lang="en-US" altLang="zh-CN" sz="2400" b="1" dirty="0">
                <a:solidFill>
                  <a:srgbClr val="0B0201"/>
                </a:solidFill>
              </a:rPr>
              <a:t>0.05mm</a:t>
            </a:r>
            <a:r>
              <a:rPr lang="zh-CN" altLang="en-US" sz="2400" b="1" dirty="0">
                <a:solidFill>
                  <a:srgbClr val="0B0201"/>
                </a:solidFill>
              </a:rPr>
              <a:t>，且垂直于基准平面的两平行平面之间的区域内。</a:t>
            </a:r>
            <a:endParaRPr lang="zh-CN" altLang="en-US" sz="2400" dirty="0">
              <a:solidFill>
                <a:srgbClr val="0B0201"/>
              </a:solidFill>
            </a:endParaRPr>
          </a:p>
        </p:txBody>
      </p:sp>
      <p:sp>
        <p:nvSpPr>
          <p:cNvPr id="2" name="Rectangle 4">
            <a:extLst>
              <a:ext uri="{FF2B5EF4-FFF2-40B4-BE49-F238E27FC236}">
                <a16:creationId xmlns:a16="http://schemas.microsoft.com/office/drawing/2014/main" id="{4794966C-93FC-4CB4-A81C-A6C5AA72C71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a:extLst>
              <a:ext uri="{FF2B5EF4-FFF2-40B4-BE49-F238E27FC236}">
                <a16:creationId xmlns:a16="http://schemas.microsoft.com/office/drawing/2014/main" id="{AF502F4D-961F-4D46-BA45-837D528C3161}"/>
              </a:ext>
            </a:extLst>
          </p:cNvPr>
          <p:cNvGraphicFramePr>
            <a:graphicFrameLocks noChangeAspect="1"/>
          </p:cNvGraphicFramePr>
          <p:nvPr/>
        </p:nvGraphicFramePr>
        <p:xfrm>
          <a:off x="1249680" y="3275590"/>
          <a:ext cx="8823960" cy="3490890"/>
        </p:xfrm>
        <a:graphic>
          <a:graphicData uri="http://schemas.openxmlformats.org/presentationml/2006/ole">
            <mc:AlternateContent xmlns:mc="http://schemas.openxmlformats.org/markup-compatibility/2006">
              <mc:Choice xmlns:v="urn:schemas-microsoft-com:vml" Requires="v">
                <p:oleObj name="Picture" r:id="rId2" imgW="5239512" imgH="2001012" progId="Word.Picture.8">
                  <p:embed/>
                </p:oleObj>
              </mc:Choice>
              <mc:Fallback>
                <p:oleObj name="Picture" r:id="rId2" imgW="5239512" imgH="2001012" progId="Word.Picture.8">
                  <p:embed/>
                  <p:pic>
                    <p:nvPicPr>
                      <p:cNvPr id="3" name="对象 2">
                        <a:extLst>
                          <a:ext uri="{FF2B5EF4-FFF2-40B4-BE49-F238E27FC236}">
                            <a16:creationId xmlns:a16="http://schemas.microsoft.com/office/drawing/2014/main" id="{AF502F4D-961F-4D46-BA45-837D528C31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8002" r="2336"/>
                      <a:stretch>
                        <a:fillRect/>
                      </a:stretch>
                    </p:blipFill>
                    <p:spPr bwMode="auto">
                      <a:xfrm>
                        <a:off x="1249680" y="3275590"/>
                        <a:ext cx="8823960" cy="3490890"/>
                      </a:xfrm>
                      <a:prstGeom prst="rect">
                        <a:avLst/>
                      </a:prstGeom>
                      <a:noFill/>
                    </p:spPr>
                  </p:pic>
                </p:oleObj>
              </mc:Fallback>
            </mc:AlternateContent>
          </a:graphicData>
        </a:graphic>
      </p:graphicFrame>
    </p:spTree>
    <p:extLst>
      <p:ext uri="{BB962C8B-B14F-4D97-AF65-F5344CB8AC3E}">
        <p14:creationId xmlns:p14="http://schemas.microsoft.com/office/powerpoint/2010/main" val="28909122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00" indent="0">
              <a:lnSpc>
                <a:spcPct val="150000"/>
              </a:lnSpc>
              <a:spcBef>
                <a:spcPts val="600"/>
              </a:spcBef>
              <a:buNone/>
            </a:pPr>
            <a:r>
              <a:rPr lang="zh-CN" altLang="en-US" sz="2400" b="1" dirty="0">
                <a:solidFill>
                  <a:srgbClr val="FF0000"/>
                </a:solidFill>
              </a:rPr>
              <a:t>（</a:t>
            </a:r>
            <a:r>
              <a:rPr lang="en-US" altLang="zh-CN" sz="2400" b="1" dirty="0">
                <a:solidFill>
                  <a:srgbClr val="FF0000"/>
                </a:solidFill>
              </a:rPr>
              <a:t>2</a:t>
            </a:r>
            <a:r>
              <a:rPr lang="zh-CN" altLang="en-US" sz="2400" b="1" dirty="0">
                <a:solidFill>
                  <a:srgbClr val="FF0000"/>
                </a:solidFill>
              </a:rPr>
              <a:t>）面对线垂直度：</a:t>
            </a:r>
            <a:r>
              <a:rPr lang="zh-CN" altLang="en-US" sz="2400" b="1" dirty="0"/>
              <a:t>以轴线为基准且被测要素为平面（简称面对线）时，垂直度公差带是距离为公差值</a:t>
            </a:r>
            <a:r>
              <a:rPr lang="en-US" altLang="zh-CN" sz="2400" b="1" dirty="0"/>
              <a:t>t</a:t>
            </a:r>
            <a:r>
              <a:rPr lang="zh-CN" altLang="en-US" sz="2400" b="1" dirty="0"/>
              <a:t>，且垂直于基准轴线的两平行平面之间的区域。</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solidFill>
                  <a:srgbClr val="0B0201"/>
                </a:solidFill>
              </a:rPr>
              <a:t>如图所示，该项垂直度公差的含义是：被测端面必须位于距离为公差值</a:t>
            </a:r>
            <a:r>
              <a:rPr lang="en-US" altLang="zh-CN" sz="2400" b="1" dirty="0">
                <a:solidFill>
                  <a:srgbClr val="0B0201"/>
                </a:solidFill>
              </a:rPr>
              <a:t>0.05mm</a:t>
            </a:r>
            <a:r>
              <a:rPr lang="zh-CN" altLang="en-US" sz="2400" b="1" dirty="0">
                <a:solidFill>
                  <a:srgbClr val="0B0201"/>
                </a:solidFill>
              </a:rPr>
              <a:t>，且垂直于基准轴线的两平行平面内。</a:t>
            </a:r>
            <a:endParaRPr lang="zh-CN" altLang="en-US" sz="2400" dirty="0">
              <a:solidFill>
                <a:srgbClr val="0B0201"/>
              </a:solidFill>
            </a:endParaRPr>
          </a:p>
        </p:txBody>
      </p:sp>
      <p:pic>
        <p:nvPicPr>
          <p:cNvPr id="8" name="Picture 2">
            <a:extLst>
              <a:ext uri="{FF2B5EF4-FFF2-40B4-BE49-F238E27FC236}">
                <a16:creationId xmlns:a16="http://schemas.microsoft.com/office/drawing/2014/main" id="{75E3D77F-586D-4AD1-8581-F3FA32A0EF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831" r="1831" b="1593"/>
          <a:stretch>
            <a:fillRect/>
          </a:stretch>
        </p:blipFill>
        <p:spPr bwMode="auto">
          <a:xfrm>
            <a:off x="1481454" y="3413442"/>
            <a:ext cx="9584857" cy="3444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80510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a:extLst>
              <a:ext uri="{FF2B5EF4-FFF2-40B4-BE49-F238E27FC236}">
                <a16:creationId xmlns:a16="http://schemas.microsoft.com/office/drawing/2014/main" id="{BB61CAE1-766E-42D0-BD25-7E33D044F7B9}"/>
              </a:ext>
            </a:extLst>
          </p:cNvPr>
          <p:cNvSpPr txBox="1">
            <a:spLocks/>
          </p:cNvSpPr>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latin typeface="Times New Roman" panose="02020603050405020304" pitchFamily="18" charset="0"/>
              </a:rPr>
              <a:t>§1  </a:t>
            </a:r>
            <a:r>
              <a:rPr lang="zh-CN" altLang="en-US" kern="0" dirty="0">
                <a:latin typeface="Times New Roman" panose="02020603050405020304" pitchFamily="18" charset="0"/>
              </a:rPr>
              <a:t>零件几何要素和几何公差的特征项目</a:t>
            </a:r>
          </a:p>
        </p:txBody>
      </p:sp>
      <p:sp>
        <p:nvSpPr>
          <p:cNvPr id="28" name="Rectangle 3">
            <a:extLst>
              <a:ext uri="{FF2B5EF4-FFF2-40B4-BE49-F238E27FC236}">
                <a16:creationId xmlns:a16="http://schemas.microsoft.com/office/drawing/2014/main" id="{65EA401A-5A46-4E3A-B538-0934A6218300}"/>
              </a:ext>
            </a:extLst>
          </p:cNvPr>
          <p:cNvSpPr txBox="1">
            <a:spLocks noChangeArrowheads="1"/>
          </p:cNvSpPr>
          <p:nvPr/>
        </p:nvSpPr>
        <p:spPr>
          <a:xfrm>
            <a:off x="206692" y="750339"/>
            <a:ext cx="11778615" cy="4802187"/>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lnSpc>
                <a:spcPct val="170000"/>
              </a:lnSpc>
              <a:buNone/>
            </a:pPr>
            <a:r>
              <a:rPr lang="en-US" altLang="zh-CN" sz="3200" b="1" dirty="0">
                <a:solidFill>
                  <a:srgbClr val="961B0E"/>
                </a:solidFill>
              </a:rPr>
              <a:t>  1. </a:t>
            </a:r>
            <a:r>
              <a:rPr lang="zh-CN" altLang="en-US" sz="3200" b="1" dirty="0">
                <a:solidFill>
                  <a:srgbClr val="961B0E"/>
                </a:solidFill>
              </a:rPr>
              <a:t>形状公差</a:t>
            </a:r>
            <a:r>
              <a:rPr lang="en-US" altLang="zh-CN" sz="3200" b="1" dirty="0">
                <a:solidFill>
                  <a:srgbClr val="961B0E"/>
                </a:solidFill>
              </a:rPr>
              <a:t>(form tolerance )</a:t>
            </a:r>
          </a:p>
          <a:p>
            <a:pPr marL="0" algn="just">
              <a:lnSpc>
                <a:spcPct val="170000"/>
              </a:lnSpc>
              <a:buFont typeface="Wingdings" panose="05000000000000000000" pitchFamily="2" charset="2"/>
              <a:buChar char="ü"/>
            </a:pPr>
            <a:r>
              <a:rPr lang="zh-CN" altLang="en-US" sz="2400" b="1" dirty="0">
                <a:solidFill>
                  <a:srgbClr val="FF0000"/>
                </a:solidFill>
              </a:rPr>
              <a:t>它是指单一实际要素的形状所允许的变动全量。</a:t>
            </a:r>
            <a:endParaRPr lang="en-US" altLang="zh-CN" sz="2400" b="1" dirty="0">
              <a:solidFill>
                <a:srgbClr val="FF0000"/>
              </a:solidFill>
            </a:endParaRPr>
          </a:p>
          <a:p>
            <a:pPr marL="0" algn="just">
              <a:lnSpc>
                <a:spcPct val="170000"/>
              </a:lnSpc>
              <a:buFont typeface="Wingdings" panose="05000000000000000000" pitchFamily="2" charset="2"/>
              <a:buChar char="ü"/>
            </a:pPr>
            <a:r>
              <a:rPr lang="zh-CN" altLang="en-US" sz="2400" b="1" dirty="0">
                <a:solidFill>
                  <a:srgbClr val="0B0201"/>
                </a:solidFill>
              </a:rPr>
              <a:t>如图所示，由于各种工艺因素的影响，销轴的实际素线不可能是理想直线。为了保证零件的使用要求，在整个长度上，要求实际素线对理想直线的最大变动量不能超过规定值</a:t>
            </a:r>
            <a:r>
              <a:rPr lang="en-US" altLang="zh-CN" sz="2400" b="1" dirty="0">
                <a:solidFill>
                  <a:srgbClr val="0B0201"/>
                </a:solidFill>
              </a:rPr>
              <a:t>0.015mm</a:t>
            </a:r>
            <a:r>
              <a:rPr lang="zh-CN" altLang="en-US" sz="2400" b="1" dirty="0">
                <a:solidFill>
                  <a:srgbClr val="0B0201"/>
                </a:solidFill>
              </a:rPr>
              <a:t>，即直线度公差。直线度公差为形状公差之一。</a:t>
            </a:r>
            <a:endParaRPr lang="zh-CN" altLang="en-US" sz="4400" b="1" dirty="0">
              <a:solidFill>
                <a:srgbClr val="0B0201"/>
              </a:solidFill>
            </a:endParaRPr>
          </a:p>
        </p:txBody>
      </p:sp>
      <p:pic>
        <p:nvPicPr>
          <p:cNvPr id="112642" name="Picture 2">
            <a:extLst>
              <a:ext uri="{FF2B5EF4-FFF2-40B4-BE49-F238E27FC236}">
                <a16:creationId xmlns:a16="http://schemas.microsoft.com/office/drawing/2014/main" id="{0C74091F-CF03-439D-AD04-C86881877B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813" y="4347593"/>
            <a:ext cx="6453187" cy="2482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746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00" indent="0">
              <a:lnSpc>
                <a:spcPct val="150000"/>
              </a:lnSpc>
              <a:spcBef>
                <a:spcPts val="600"/>
              </a:spcBef>
              <a:buNone/>
            </a:pPr>
            <a:r>
              <a:rPr lang="zh-CN" altLang="en-US" sz="2400" b="1" dirty="0">
                <a:solidFill>
                  <a:srgbClr val="FF0000"/>
                </a:solidFill>
              </a:rPr>
              <a:t>（</a:t>
            </a:r>
            <a:r>
              <a:rPr lang="en-US" altLang="zh-CN" sz="2400" b="1" dirty="0">
                <a:solidFill>
                  <a:srgbClr val="FF0000"/>
                </a:solidFill>
              </a:rPr>
              <a:t>3</a:t>
            </a:r>
            <a:r>
              <a:rPr lang="zh-CN" altLang="en-US" sz="2400" b="1" dirty="0">
                <a:solidFill>
                  <a:srgbClr val="FF0000"/>
                </a:solidFill>
              </a:rPr>
              <a:t>）线对面垂直度：</a:t>
            </a:r>
            <a:r>
              <a:rPr lang="zh-CN" altLang="en-US" sz="2400" b="1" dirty="0"/>
              <a:t>以平面为基准且被测要素为轴线（简称线对面）时，公差带有三种情况：</a:t>
            </a:r>
            <a:endParaRPr lang="en-US" altLang="zh-CN" sz="2400" b="1" dirty="0"/>
          </a:p>
        </p:txBody>
      </p:sp>
      <p:sp>
        <p:nvSpPr>
          <p:cNvPr id="9" name="Rectangle 3">
            <a:extLst>
              <a:ext uri="{FF2B5EF4-FFF2-40B4-BE49-F238E27FC236}">
                <a16:creationId xmlns:a16="http://schemas.microsoft.com/office/drawing/2014/main" id="{837D3EB1-BE56-4962-BCC3-D87E81E230E6}"/>
              </a:ext>
            </a:extLst>
          </p:cNvPr>
          <p:cNvSpPr txBox="1">
            <a:spLocks noChangeArrowheads="1"/>
          </p:cNvSpPr>
          <p:nvPr/>
        </p:nvSpPr>
        <p:spPr>
          <a:xfrm>
            <a:off x="-185717" y="2547643"/>
            <a:ext cx="556405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rPr>
              <a:t>① 当给定一个方向时，其公差带是距离为公差值</a:t>
            </a:r>
            <a:r>
              <a:rPr lang="en-US" altLang="zh-CN" sz="2800" b="1" dirty="0">
                <a:solidFill>
                  <a:srgbClr val="0B0201"/>
                </a:solidFill>
              </a:rPr>
              <a:t>t</a:t>
            </a:r>
            <a:r>
              <a:rPr lang="zh-CN" altLang="en-US" sz="2800" b="1" dirty="0">
                <a:solidFill>
                  <a:srgbClr val="0B0201"/>
                </a:solidFill>
              </a:rPr>
              <a:t>，垂直于基准平面和给定方向的两平行平面之间的区域；</a:t>
            </a:r>
          </a:p>
        </p:txBody>
      </p:sp>
      <p:pic>
        <p:nvPicPr>
          <p:cNvPr id="125953" name="Picture 1">
            <a:extLst>
              <a:ext uri="{FF2B5EF4-FFF2-40B4-BE49-F238E27FC236}">
                <a16:creationId xmlns:a16="http://schemas.microsoft.com/office/drawing/2014/main" id="{F9F00289-9F5A-4BAC-BF5A-5972892D5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49" r="3830"/>
          <a:stretch>
            <a:fillRect/>
          </a:stretch>
        </p:blipFill>
        <p:spPr bwMode="auto">
          <a:xfrm>
            <a:off x="5378335" y="2493010"/>
            <a:ext cx="6813665" cy="332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3BD30E6-A3DE-48B1-A278-BDE55E2F277B}"/>
              </a:ext>
            </a:extLst>
          </p:cNvPr>
          <p:cNvSpPr/>
          <p:nvPr/>
        </p:nvSpPr>
        <p:spPr>
          <a:xfrm>
            <a:off x="6615342" y="6097269"/>
            <a:ext cx="4801314" cy="400110"/>
          </a:xfrm>
          <a:prstGeom prst="rect">
            <a:avLst/>
          </a:prstGeom>
        </p:spPr>
        <p:txBody>
          <a:bodyPr wrap="none">
            <a:spAutoFit/>
          </a:bodyPr>
          <a:lstStyle/>
          <a:p>
            <a:r>
              <a:rPr lang="zh-CN" altLang="en-US" sz="2000" dirty="0"/>
              <a:t>给定一个方向的垂直度公差标注与公差带</a:t>
            </a:r>
          </a:p>
        </p:txBody>
      </p:sp>
    </p:spTree>
    <p:extLst>
      <p:ext uri="{BB962C8B-B14F-4D97-AF65-F5344CB8AC3E}">
        <p14:creationId xmlns:p14="http://schemas.microsoft.com/office/powerpoint/2010/main" val="24839964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00" indent="0">
              <a:lnSpc>
                <a:spcPct val="150000"/>
              </a:lnSpc>
              <a:spcBef>
                <a:spcPts val="600"/>
              </a:spcBef>
              <a:buNone/>
            </a:pPr>
            <a:r>
              <a:rPr lang="zh-CN" altLang="en-US" sz="2400" b="1" dirty="0">
                <a:solidFill>
                  <a:srgbClr val="FF0000"/>
                </a:solidFill>
              </a:rPr>
              <a:t>（</a:t>
            </a:r>
            <a:r>
              <a:rPr lang="en-US" altLang="zh-CN" sz="2400" b="1" dirty="0">
                <a:solidFill>
                  <a:srgbClr val="FF0000"/>
                </a:solidFill>
              </a:rPr>
              <a:t>3</a:t>
            </a:r>
            <a:r>
              <a:rPr lang="zh-CN" altLang="en-US" sz="2400" b="1" dirty="0">
                <a:solidFill>
                  <a:srgbClr val="FF0000"/>
                </a:solidFill>
              </a:rPr>
              <a:t>）线对面垂直度：</a:t>
            </a:r>
            <a:r>
              <a:rPr lang="zh-CN" altLang="en-US" sz="2400" b="1" dirty="0"/>
              <a:t>以平面为基准且被测要素为轴线（简称线对面）时，公差带有三种情况：</a:t>
            </a:r>
            <a:endParaRPr lang="en-US" altLang="zh-CN" sz="2400" b="1" dirty="0"/>
          </a:p>
        </p:txBody>
      </p:sp>
      <p:sp>
        <p:nvSpPr>
          <p:cNvPr id="9" name="Rectangle 3">
            <a:extLst>
              <a:ext uri="{FF2B5EF4-FFF2-40B4-BE49-F238E27FC236}">
                <a16:creationId xmlns:a16="http://schemas.microsoft.com/office/drawing/2014/main" id="{837D3EB1-BE56-4962-BCC3-D87E81E230E6}"/>
              </a:ext>
            </a:extLst>
          </p:cNvPr>
          <p:cNvSpPr txBox="1">
            <a:spLocks noChangeArrowheads="1"/>
          </p:cNvSpPr>
          <p:nvPr/>
        </p:nvSpPr>
        <p:spPr>
          <a:xfrm>
            <a:off x="-185717" y="2547643"/>
            <a:ext cx="556405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rPr>
              <a:t>②当给定两个相互垂直的方向时，其公差带是距离分别为公差值</a:t>
            </a:r>
            <a:r>
              <a:rPr lang="en-US" altLang="zh-CN" sz="2800" b="1" dirty="0">
                <a:solidFill>
                  <a:srgbClr val="0B0201"/>
                </a:solidFill>
              </a:rPr>
              <a:t>t1</a:t>
            </a:r>
            <a:r>
              <a:rPr lang="zh-CN" altLang="en-US" sz="2800" b="1" dirty="0">
                <a:solidFill>
                  <a:srgbClr val="0B0201"/>
                </a:solidFill>
              </a:rPr>
              <a:t>和</a:t>
            </a:r>
            <a:r>
              <a:rPr lang="en-US" altLang="zh-CN" sz="2800" b="1" dirty="0">
                <a:solidFill>
                  <a:srgbClr val="0B0201"/>
                </a:solidFill>
              </a:rPr>
              <a:t>t2</a:t>
            </a:r>
            <a:r>
              <a:rPr lang="zh-CN" altLang="en-US" sz="2800" b="1" dirty="0">
                <a:solidFill>
                  <a:srgbClr val="0B0201"/>
                </a:solidFill>
              </a:rPr>
              <a:t>，垂直于基准平面和各自给定方向的两组平行平面所形成的四棱柱内的区域；</a:t>
            </a:r>
          </a:p>
        </p:txBody>
      </p:sp>
      <p:sp>
        <p:nvSpPr>
          <p:cNvPr id="2" name="矩形 1">
            <a:extLst>
              <a:ext uri="{FF2B5EF4-FFF2-40B4-BE49-F238E27FC236}">
                <a16:creationId xmlns:a16="http://schemas.microsoft.com/office/drawing/2014/main" id="{B3BD30E6-A3DE-48B1-A278-BDE55E2F277B}"/>
              </a:ext>
            </a:extLst>
          </p:cNvPr>
          <p:cNvSpPr/>
          <p:nvPr/>
        </p:nvSpPr>
        <p:spPr>
          <a:xfrm>
            <a:off x="6615342" y="6097269"/>
            <a:ext cx="4801314" cy="400110"/>
          </a:xfrm>
          <a:prstGeom prst="rect">
            <a:avLst/>
          </a:prstGeom>
        </p:spPr>
        <p:txBody>
          <a:bodyPr wrap="none">
            <a:spAutoFit/>
          </a:bodyPr>
          <a:lstStyle/>
          <a:p>
            <a:r>
              <a:rPr lang="zh-CN" altLang="en-US" sz="2000" dirty="0"/>
              <a:t>给定两个方向的垂直度公差标注与公差带</a:t>
            </a:r>
          </a:p>
        </p:txBody>
      </p:sp>
      <p:pic>
        <p:nvPicPr>
          <p:cNvPr id="129026" name="Picture 2">
            <a:extLst>
              <a:ext uri="{FF2B5EF4-FFF2-40B4-BE49-F238E27FC236}">
                <a16:creationId xmlns:a16="http://schemas.microsoft.com/office/drawing/2014/main" id="{8BF43106-5003-4BE5-8052-8C85E99D51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780" t="978" r="2934"/>
          <a:stretch>
            <a:fillRect/>
          </a:stretch>
        </p:blipFill>
        <p:spPr bwMode="auto">
          <a:xfrm>
            <a:off x="5280142" y="2547643"/>
            <a:ext cx="6871980" cy="332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60303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797212" cy="122872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17100" indent="0">
              <a:lnSpc>
                <a:spcPct val="150000"/>
              </a:lnSpc>
              <a:spcBef>
                <a:spcPts val="600"/>
              </a:spcBef>
              <a:buNone/>
            </a:pPr>
            <a:r>
              <a:rPr lang="zh-CN" altLang="en-US" sz="2400" b="1" dirty="0">
                <a:solidFill>
                  <a:srgbClr val="FF0000"/>
                </a:solidFill>
              </a:rPr>
              <a:t>（</a:t>
            </a:r>
            <a:r>
              <a:rPr lang="en-US" altLang="zh-CN" sz="2400" b="1" dirty="0">
                <a:solidFill>
                  <a:srgbClr val="FF0000"/>
                </a:solidFill>
              </a:rPr>
              <a:t>3</a:t>
            </a:r>
            <a:r>
              <a:rPr lang="zh-CN" altLang="en-US" sz="2400" b="1" dirty="0">
                <a:solidFill>
                  <a:srgbClr val="FF0000"/>
                </a:solidFill>
              </a:rPr>
              <a:t>）线对面垂直度：</a:t>
            </a:r>
            <a:r>
              <a:rPr lang="zh-CN" altLang="en-US" sz="2400" b="1" dirty="0"/>
              <a:t>以平面为基准且被测要素为轴线（简称线对面）时，公差带有三种情况：</a:t>
            </a:r>
            <a:endParaRPr lang="en-US" altLang="zh-CN" sz="2400" b="1" dirty="0"/>
          </a:p>
        </p:txBody>
      </p:sp>
      <p:sp>
        <p:nvSpPr>
          <p:cNvPr id="9" name="Rectangle 3">
            <a:extLst>
              <a:ext uri="{FF2B5EF4-FFF2-40B4-BE49-F238E27FC236}">
                <a16:creationId xmlns:a16="http://schemas.microsoft.com/office/drawing/2014/main" id="{837D3EB1-BE56-4962-BCC3-D87E81E230E6}"/>
              </a:ext>
            </a:extLst>
          </p:cNvPr>
          <p:cNvSpPr txBox="1">
            <a:spLocks noChangeArrowheads="1"/>
          </p:cNvSpPr>
          <p:nvPr/>
        </p:nvSpPr>
        <p:spPr>
          <a:xfrm>
            <a:off x="-185717" y="2547643"/>
            <a:ext cx="5564052" cy="3549626"/>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indent="0">
              <a:lnSpc>
                <a:spcPct val="150000"/>
              </a:lnSpc>
              <a:spcBef>
                <a:spcPts val="600"/>
              </a:spcBef>
              <a:buNone/>
            </a:pPr>
            <a:r>
              <a:rPr lang="zh-CN" altLang="en-US" sz="2800" b="1" dirty="0">
                <a:solidFill>
                  <a:srgbClr val="0B0201"/>
                </a:solidFill>
              </a:rPr>
              <a:t>③任意方向上的垂直度公差带是直径为公差值</a:t>
            </a:r>
            <a:r>
              <a:rPr lang="en-US" altLang="zh-CN" sz="2800" b="1" dirty="0" err="1">
                <a:solidFill>
                  <a:srgbClr val="0B0201"/>
                </a:solidFill>
              </a:rPr>
              <a:t>Øt</a:t>
            </a:r>
            <a:r>
              <a:rPr lang="zh-CN" altLang="en-US" sz="2800" b="1" dirty="0">
                <a:solidFill>
                  <a:srgbClr val="0B0201"/>
                </a:solidFill>
              </a:rPr>
              <a:t>，轴线垂直于基准平面的圆柱面内的区域；</a:t>
            </a:r>
          </a:p>
        </p:txBody>
      </p:sp>
      <p:sp>
        <p:nvSpPr>
          <p:cNvPr id="2" name="矩形 1">
            <a:extLst>
              <a:ext uri="{FF2B5EF4-FFF2-40B4-BE49-F238E27FC236}">
                <a16:creationId xmlns:a16="http://schemas.microsoft.com/office/drawing/2014/main" id="{B3BD30E6-A3DE-48B1-A278-BDE55E2F277B}"/>
              </a:ext>
            </a:extLst>
          </p:cNvPr>
          <p:cNvSpPr/>
          <p:nvPr/>
        </p:nvSpPr>
        <p:spPr>
          <a:xfrm>
            <a:off x="6615342" y="6097269"/>
            <a:ext cx="4288353" cy="400110"/>
          </a:xfrm>
          <a:prstGeom prst="rect">
            <a:avLst/>
          </a:prstGeom>
        </p:spPr>
        <p:txBody>
          <a:bodyPr wrap="none">
            <a:spAutoFit/>
          </a:bodyPr>
          <a:lstStyle/>
          <a:p>
            <a:r>
              <a:rPr lang="zh-CN" altLang="en-US" sz="2000" dirty="0"/>
              <a:t>任意方向的垂直度公差标注与公差带</a:t>
            </a:r>
          </a:p>
        </p:txBody>
      </p:sp>
      <p:pic>
        <p:nvPicPr>
          <p:cNvPr id="8" name="Picture 4">
            <a:extLst>
              <a:ext uri="{FF2B5EF4-FFF2-40B4-BE49-F238E27FC236}">
                <a16:creationId xmlns:a16="http://schemas.microsoft.com/office/drawing/2014/main" id="{B038A325-3F58-4F98-9FF4-2688E5A93F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2685" y="2493010"/>
            <a:ext cx="6813665" cy="2735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568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cs typeface="Times New Roman" panose="02020603050405020304" pitchFamily="18" charset="0"/>
              </a:rPr>
              <a:t>3. </a:t>
            </a:r>
            <a:r>
              <a:rPr lang="zh-CN" altLang="en-US" sz="4000" b="1" dirty="0">
                <a:solidFill>
                  <a:srgbClr val="961B0E"/>
                </a:solidFill>
                <a:cs typeface="Times New Roman" panose="02020603050405020304" pitchFamily="18" charset="0"/>
              </a:rPr>
              <a:t>倾斜度公差</a:t>
            </a:r>
          </a:p>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倾斜度</a:t>
            </a:r>
            <a:r>
              <a:rPr lang="en-US" altLang="zh-CN" sz="2400" b="1" dirty="0">
                <a:solidFill>
                  <a:srgbClr val="FF0000"/>
                </a:solidFill>
              </a:rPr>
              <a:t>(angularity)</a:t>
            </a:r>
            <a:r>
              <a:rPr lang="zh-CN" altLang="en-US" sz="2400" b="1" dirty="0">
                <a:solidFill>
                  <a:srgbClr val="FF0000"/>
                </a:solidFill>
              </a:rPr>
              <a:t>公差</a:t>
            </a:r>
            <a:r>
              <a:rPr lang="zh-CN" altLang="en-US" sz="2400" b="1" dirty="0"/>
              <a:t>也是一种定向公差，它是指关联实际要素对具有确定方向的理想要素所允许的变动全量，用于控制被测要素对基准在方向上的变动。理想要素的方向由基准及理论正确角度确定，理论正确角度是</a:t>
            </a:r>
            <a:r>
              <a:rPr lang="en-US" altLang="zh-CN" sz="2400" b="1" dirty="0"/>
              <a:t>0º</a:t>
            </a:r>
            <a:r>
              <a:rPr lang="zh-CN" altLang="en-US" sz="2400" b="1" dirty="0"/>
              <a:t>至</a:t>
            </a:r>
            <a:r>
              <a:rPr lang="en-US" altLang="zh-CN" sz="2400" b="1" dirty="0"/>
              <a:t>90º</a:t>
            </a:r>
            <a:r>
              <a:rPr lang="zh-CN" altLang="en-US" sz="2400" b="1" dirty="0"/>
              <a:t>之间的任意角度。</a:t>
            </a:r>
            <a:r>
              <a:rPr lang="en-US" altLang="zh-CN" sz="2400" b="1" dirty="0"/>
              <a:t> </a:t>
            </a:r>
          </a:p>
          <a:p>
            <a:pPr marL="360000" indent="-342900">
              <a:lnSpc>
                <a:spcPct val="150000"/>
              </a:lnSpc>
              <a:spcBef>
                <a:spcPts val="600"/>
              </a:spcBef>
              <a:buFont typeface="Wingdings" panose="05000000000000000000" pitchFamily="2" charset="2"/>
              <a:buChar char="l"/>
            </a:pPr>
            <a:r>
              <a:rPr lang="zh-CN" altLang="en-US" sz="2400" b="1" dirty="0"/>
              <a:t>同平行度公差和垂直度公差一样，倾斜度公差也有面对面、线对面、面对线以及线对线四种形式。</a:t>
            </a:r>
            <a:endParaRPr lang="en-US" altLang="zh-CN" sz="2400" b="1" dirty="0"/>
          </a:p>
          <a:p>
            <a:pPr marL="360000" indent="-342900">
              <a:lnSpc>
                <a:spcPct val="150000"/>
              </a:lnSpc>
              <a:spcBef>
                <a:spcPts val="600"/>
              </a:spcBef>
              <a:buFont typeface="Wingdings" panose="05000000000000000000" pitchFamily="2" charset="2"/>
              <a:buChar char="l"/>
            </a:pPr>
            <a:endParaRPr lang="zh-CN" altLang="en-US" sz="2400" dirty="0">
              <a:solidFill>
                <a:srgbClr val="0B0201"/>
              </a:solidFill>
            </a:endParaRPr>
          </a:p>
        </p:txBody>
      </p:sp>
      <p:cxnSp>
        <p:nvCxnSpPr>
          <p:cNvPr id="10" name="直接连接符 9">
            <a:extLst>
              <a:ext uri="{FF2B5EF4-FFF2-40B4-BE49-F238E27FC236}">
                <a16:creationId xmlns:a16="http://schemas.microsoft.com/office/drawing/2014/main" id="{AAF31719-2032-40D8-9F04-BFC607AB6E97}"/>
              </a:ext>
            </a:extLst>
          </p:cNvPr>
          <p:cNvCxnSpPr/>
          <p:nvPr/>
        </p:nvCxnSpPr>
        <p:spPr>
          <a:xfrm>
            <a:off x="1767840" y="5254209"/>
            <a:ext cx="272796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流程图: 数据 10">
            <a:extLst>
              <a:ext uri="{FF2B5EF4-FFF2-40B4-BE49-F238E27FC236}">
                <a16:creationId xmlns:a16="http://schemas.microsoft.com/office/drawing/2014/main" id="{B19CC567-82F1-4FA0-9893-37192159EC13}"/>
              </a:ext>
            </a:extLst>
          </p:cNvPr>
          <p:cNvSpPr/>
          <p:nvPr/>
        </p:nvSpPr>
        <p:spPr>
          <a:xfrm>
            <a:off x="6646092" y="4501805"/>
            <a:ext cx="4191000" cy="1539169"/>
          </a:xfrm>
          <a:prstGeom prst="flowChartInputOutp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左弧形 11">
            <a:extLst>
              <a:ext uri="{FF2B5EF4-FFF2-40B4-BE49-F238E27FC236}">
                <a16:creationId xmlns:a16="http://schemas.microsoft.com/office/drawing/2014/main" id="{488BD669-D87A-4A17-8DF3-46337B4983DD}"/>
              </a:ext>
            </a:extLst>
          </p:cNvPr>
          <p:cNvSpPr/>
          <p:nvPr/>
        </p:nvSpPr>
        <p:spPr>
          <a:xfrm>
            <a:off x="1050109" y="4629371"/>
            <a:ext cx="566062" cy="1249675"/>
          </a:xfrm>
          <a:prstGeom prst="curved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箭头: 右弧形 12">
            <a:extLst>
              <a:ext uri="{FF2B5EF4-FFF2-40B4-BE49-F238E27FC236}">
                <a16:creationId xmlns:a16="http://schemas.microsoft.com/office/drawing/2014/main" id="{9D91D21D-F121-42F9-9203-7398B22484E2}"/>
              </a:ext>
            </a:extLst>
          </p:cNvPr>
          <p:cNvSpPr/>
          <p:nvPr/>
        </p:nvSpPr>
        <p:spPr>
          <a:xfrm>
            <a:off x="11155680" y="4629371"/>
            <a:ext cx="518830" cy="144208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箭头: 右弧形 13">
            <a:extLst>
              <a:ext uri="{FF2B5EF4-FFF2-40B4-BE49-F238E27FC236}">
                <a16:creationId xmlns:a16="http://schemas.microsoft.com/office/drawing/2014/main" id="{E8777C49-636A-4431-8D2F-3E97BE3AA27C}"/>
              </a:ext>
            </a:extLst>
          </p:cNvPr>
          <p:cNvSpPr/>
          <p:nvPr/>
        </p:nvSpPr>
        <p:spPr>
          <a:xfrm rot="5999647">
            <a:off x="5298195" y="5265510"/>
            <a:ext cx="745309" cy="2372874"/>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右弧形 16">
            <a:extLst>
              <a:ext uri="{FF2B5EF4-FFF2-40B4-BE49-F238E27FC236}">
                <a16:creationId xmlns:a16="http://schemas.microsoft.com/office/drawing/2014/main" id="{BDCAF09F-DBC8-4CC6-BCAA-A2A79DED99B0}"/>
              </a:ext>
            </a:extLst>
          </p:cNvPr>
          <p:cNvSpPr/>
          <p:nvPr/>
        </p:nvSpPr>
        <p:spPr>
          <a:xfrm rot="16200000">
            <a:off x="5499055" y="3284426"/>
            <a:ext cx="745309" cy="2372878"/>
          </a:xfrm>
          <a:prstGeom prst="curvedLef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447E820F-0BB7-4698-9596-0DE593BC13E5}"/>
              </a:ext>
            </a:extLst>
          </p:cNvPr>
          <p:cNvSpPr txBox="1"/>
          <p:nvPr/>
        </p:nvSpPr>
        <p:spPr>
          <a:xfrm>
            <a:off x="852268" y="5958066"/>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线对线</a:t>
            </a:r>
          </a:p>
        </p:txBody>
      </p:sp>
      <p:sp>
        <p:nvSpPr>
          <p:cNvPr id="19" name="文本框 18">
            <a:extLst>
              <a:ext uri="{FF2B5EF4-FFF2-40B4-BE49-F238E27FC236}">
                <a16:creationId xmlns:a16="http://schemas.microsoft.com/office/drawing/2014/main" id="{A0AC45FF-D39C-4D47-AA72-B16C8FCC3038}"/>
              </a:ext>
            </a:extLst>
          </p:cNvPr>
          <p:cNvSpPr txBox="1"/>
          <p:nvPr/>
        </p:nvSpPr>
        <p:spPr>
          <a:xfrm>
            <a:off x="10785734" y="6250734"/>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面对面</a:t>
            </a:r>
          </a:p>
        </p:txBody>
      </p:sp>
      <p:sp>
        <p:nvSpPr>
          <p:cNvPr id="20" name="文本框 19">
            <a:extLst>
              <a:ext uri="{FF2B5EF4-FFF2-40B4-BE49-F238E27FC236}">
                <a16:creationId xmlns:a16="http://schemas.microsoft.com/office/drawing/2014/main" id="{513E83A5-7468-432A-BB01-31685ABD2EEE}"/>
              </a:ext>
            </a:extLst>
          </p:cNvPr>
          <p:cNvSpPr txBox="1"/>
          <p:nvPr/>
        </p:nvSpPr>
        <p:spPr>
          <a:xfrm>
            <a:off x="5218726" y="4501805"/>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线对面</a:t>
            </a:r>
          </a:p>
        </p:txBody>
      </p:sp>
      <p:sp>
        <p:nvSpPr>
          <p:cNvPr id="21" name="文本框 20">
            <a:extLst>
              <a:ext uri="{FF2B5EF4-FFF2-40B4-BE49-F238E27FC236}">
                <a16:creationId xmlns:a16="http://schemas.microsoft.com/office/drawing/2014/main" id="{09EEBBBE-AAAD-46B9-8DF3-9CC80467C9CC}"/>
              </a:ext>
            </a:extLst>
          </p:cNvPr>
          <p:cNvSpPr txBox="1"/>
          <p:nvPr/>
        </p:nvSpPr>
        <p:spPr>
          <a:xfrm>
            <a:off x="5288043" y="6097061"/>
            <a:ext cx="1107996" cy="461665"/>
          </a:xfrm>
          <a:prstGeom prst="rect">
            <a:avLst/>
          </a:prstGeom>
          <a:noFill/>
        </p:spPr>
        <p:txBody>
          <a:bodyPr wrap="none" rtlCol="0">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面对线</a:t>
            </a:r>
          </a:p>
        </p:txBody>
      </p:sp>
    </p:spTree>
    <p:extLst>
      <p:ext uri="{BB962C8B-B14F-4D97-AF65-F5344CB8AC3E}">
        <p14:creationId xmlns:p14="http://schemas.microsoft.com/office/powerpoint/2010/main" val="33518403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88379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0B0201"/>
                </a:solidFill>
              </a:rPr>
              <a:t>在一般情况下，倾斜度公差带是距离为公差值</a:t>
            </a:r>
            <a:r>
              <a:rPr lang="en-US" altLang="zh-CN" sz="2400" b="1" dirty="0">
                <a:solidFill>
                  <a:srgbClr val="0B0201"/>
                </a:solidFill>
              </a:rPr>
              <a:t>t</a:t>
            </a:r>
            <a:r>
              <a:rPr lang="zh-CN" altLang="en-US" sz="2400" b="1" dirty="0">
                <a:solidFill>
                  <a:srgbClr val="0B0201"/>
                </a:solidFill>
              </a:rPr>
              <a:t>，且与基准轴线或基准平面成理论正确角度的两平行平面之间的区域。</a:t>
            </a:r>
            <a:endParaRPr lang="en-US" altLang="zh-CN" sz="2400" b="1" dirty="0">
              <a:solidFill>
                <a:srgbClr val="0B0201"/>
              </a:solidFill>
            </a:endParaRPr>
          </a:p>
          <a:p>
            <a:pPr marL="360000" indent="-342900">
              <a:lnSpc>
                <a:spcPct val="150000"/>
              </a:lnSpc>
              <a:spcBef>
                <a:spcPts val="600"/>
              </a:spcBef>
              <a:buFont typeface="Wingdings" panose="05000000000000000000" pitchFamily="2" charset="2"/>
              <a:buChar char="l"/>
            </a:pPr>
            <a:r>
              <a:rPr lang="zh-CN" altLang="en-US" sz="2400" b="1" dirty="0">
                <a:solidFill>
                  <a:srgbClr val="0B0201"/>
                </a:solidFill>
              </a:rPr>
              <a:t>如图所示，该项倾斜度公差的含义是：被测斜表面必须位于距离为公差值</a:t>
            </a:r>
            <a:r>
              <a:rPr lang="en-US" altLang="zh-CN" sz="2400" b="1" dirty="0">
                <a:solidFill>
                  <a:srgbClr val="0B0201"/>
                </a:solidFill>
              </a:rPr>
              <a:t>0.05mm</a:t>
            </a:r>
            <a:r>
              <a:rPr lang="zh-CN" altLang="en-US" sz="2400" b="1" dirty="0">
                <a:solidFill>
                  <a:srgbClr val="0B0201"/>
                </a:solidFill>
              </a:rPr>
              <a:t>，且与基准轴线成</a:t>
            </a:r>
            <a:r>
              <a:rPr lang="en-US" altLang="zh-CN" sz="2400" b="1" dirty="0">
                <a:solidFill>
                  <a:srgbClr val="0B0201"/>
                </a:solidFill>
              </a:rPr>
              <a:t>60º</a:t>
            </a:r>
            <a:r>
              <a:rPr lang="zh-CN" altLang="en-US" sz="2400" b="1" dirty="0">
                <a:solidFill>
                  <a:srgbClr val="0B0201"/>
                </a:solidFill>
              </a:rPr>
              <a:t>角的两平行平面内。</a:t>
            </a:r>
            <a:endParaRPr lang="zh-CN" altLang="en-US" sz="2400" dirty="0">
              <a:solidFill>
                <a:srgbClr val="0B0201"/>
              </a:solidFill>
            </a:endParaRPr>
          </a:p>
        </p:txBody>
      </p:sp>
      <p:pic>
        <p:nvPicPr>
          <p:cNvPr id="125954" name="Picture 2">
            <a:extLst>
              <a:ext uri="{FF2B5EF4-FFF2-40B4-BE49-F238E27FC236}">
                <a16:creationId xmlns:a16="http://schemas.microsoft.com/office/drawing/2014/main" id="{862AEF88-A6D6-475E-9617-3E90DDBC2D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965" t="-787" r="4378"/>
          <a:stretch>
            <a:fillRect/>
          </a:stretch>
        </p:blipFill>
        <p:spPr bwMode="auto">
          <a:xfrm>
            <a:off x="2088069" y="3210052"/>
            <a:ext cx="7999514" cy="3605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FF56DAE2-E47D-4FB1-AD3E-95EEEA1BF3C1}"/>
              </a:ext>
            </a:extLst>
          </p:cNvPr>
          <p:cNvSpPr/>
          <p:nvPr/>
        </p:nvSpPr>
        <p:spPr>
          <a:xfrm>
            <a:off x="3640126" y="6509216"/>
            <a:ext cx="3647152" cy="369332"/>
          </a:xfrm>
          <a:prstGeom prst="rect">
            <a:avLst/>
          </a:prstGeom>
        </p:spPr>
        <p:txBody>
          <a:bodyPr wrap="none">
            <a:spAutoFit/>
          </a:bodyPr>
          <a:lstStyle/>
          <a:p>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面对线的倾斜度公差标注与公差带</a:t>
            </a:r>
            <a:endParaRPr lang="zh-CN" altLang="en-US" dirty="0"/>
          </a:p>
        </p:txBody>
      </p:sp>
    </p:spTree>
    <p:extLst>
      <p:ext uri="{BB962C8B-B14F-4D97-AF65-F5344CB8AC3E}">
        <p14:creationId xmlns:p14="http://schemas.microsoft.com/office/powerpoint/2010/main" val="14000224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883795"/>
            <a:ext cx="1179721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0B0201"/>
                </a:solidFill>
              </a:rPr>
              <a:t>在任意方向上线对面的倾斜度公差带，是直径为公差值</a:t>
            </a:r>
            <a:r>
              <a:rPr lang="el-GR" altLang="zh-CN" sz="2400" b="1" dirty="0">
                <a:solidFill>
                  <a:srgbClr val="0B0201"/>
                </a:solidFill>
              </a:rPr>
              <a:t>Φ</a:t>
            </a:r>
            <a:r>
              <a:rPr lang="en-US" altLang="zh-CN" sz="2400" b="1" dirty="0">
                <a:solidFill>
                  <a:srgbClr val="0B0201"/>
                </a:solidFill>
              </a:rPr>
              <a:t>t</a:t>
            </a:r>
            <a:r>
              <a:rPr lang="zh-CN" altLang="en-US" sz="2400" b="1" dirty="0">
                <a:solidFill>
                  <a:srgbClr val="0B0201"/>
                </a:solidFill>
              </a:rPr>
              <a:t>，且与基准成理论正确角度的圆柱面内的区域。</a:t>
            </a:r>
            <a:endParaRPr lang="zh-CN" altLang="en-US" sz="2400" dirty="0">
              <a:solidFill>
                <a:srgbClr val="0B0201"/>
              </a:solidFill>
            </a:endParaRPr>
          </a:p>
        </p:txBody>
      </p:sp>
      <p:sp>
        <p:nvSpPr>
          <p:cNvPr id="2" name="矩形 1">
            <a:extLst>
              <a:ext uri="{FF2B5EF4-FFF2-40B4-BE49-F238E27FC236}">
                <a16:creationId xmlns:a16="http://schemas.microsoft.com/office/drawing/2014/main" id="{FF56DAE2-E47D-4FB1-AD3E-95EEEA1BF3C1}"/>
              </a:ext>
            </a:extLst>
          </p:cNvPr>
          <p:cNvSpPr/>
          <p:nvPr/>
        </p:nvSpPr>
        <p:spPr>
          <a:xfrm>
            <a:off x="3640126" y="6509216"/>
            <a:ext cx="4339650"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任意方向上的</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的倾斜度公差标注与公差带</a:t>
            </a:r>
            <a:endParaRPr lang="zh-CN" altLang="en-US" dirty="0"/>
          </a:p>
        </p:txBody>
      </p:sp>
      <p:pic>
        <p:nvPicPr>
          <p:cNvPr id="126978" name="Picture 2">
            <a:extLst>
              <a:ext uri="{FF2B5EF4-FFF2-40B4-BE49-F238E27FC236}">
                <a16:creationId xmlns:a16="http://schemas.microsoft.com/office/drawing/2014/main" id="{940C4144-0CB8-4717-AC9F-3D5DB3241B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13" r="1659"/>
          <a:stretch>
            <a:fillRect/>
          </a:stretch>
        </p:blipFill>
        <p:spPr bwMode="auto">
          <a:xfrm>
            <a:off x="674384" y="2230809"/>
            <a:ext cx="11027990" cy="4126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841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6CC5639D-BBA6-4582-BE14-C472F5750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407" y="2074568"/>
            <a:ext cx="8459787"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8834" name="Rectangle 2"/>
          <p:cNvSpPr>
            <a:spLocks noGrp="1" noChangeArrowheads="1"/>
          </p:cNvSpPr>
          <p:nvPr>
            <p:ph type="title"/>
          </p:nvPr>
        </p:nvSpPr>
        <p:spPr>
          <a:xfrm>
            <a:off x="0" y="990929"/>
            <a:ext cx="7772400" cy="790575"/>
          </a:xfrm>
        </p:spPr>
        <p:txBody>
          <a:bodyPr/>
          <a:lstStyle/>
          <a:p>
            <a:pPr algn="l"/>
            <a:r>
              <a:rPr lang="zh-CN" altLang="en-US" sz="3200" b="1">
                <a:solidFill>
                  <a:srgbClr val="FF0000"/>
                </a:solidFill>
              </a:rPr>
              <a:t>五、</a:t>
            </a:r>
            <a:r>
              <a:rPr lang="zh-CN" altLang="en-US" sz="3200" b="1" dirty="0">
                <a:solidFill>
                  <a:srgbClr val="FF0000"/>
                </a:solidFill>
              </a:rPr>
              <a:t>定位公差及其公差带</a:t>
            </a:r>
          </a:p>
        </p:txBody>
      </p:sp>
      <p:sp>
        <p:nvSpPr>
          <p:cNvPr id="6" name="标题 1">
            <a:extLst>
              <a:ext uri="{FF2B5EF4-FFF2-40B4-BE49-F238E27FC236}">
                <a16:creationId xmlns:a16="http://schemas.microsoft.com/office/drawing/2014/main" id="{D9D811DA-183F-4048-A262-5A2273ABA829}"/>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2" name="矩形 1">
            <a:extLst>
              <a:ext uri="{FF2B5EF4-FFF2-40B4-BE49-F238E27FC236}">
                <a16:creationId xmlns:a16="http://schemas.microsoft.com/office/drawing/2014/main" id="{272C079A-B00F-4A90-8180-F44F3BB96CE1}"/>
              </a:ext>
            </a:extLst>
          </p:cNvPr>
          <p:cNvSpPr/>
          <p:nvPr/>
        </p:nvSpPr>
        <p:spPr>
          <a:xfrm>
            <a:off x="6400800" y="4037036"/>
            <a:ext cx="3658394" cy="1463040"/>
          </a:xfrm>
          <a:prstGeom prst="rect">
            <a:avLst/>
          </a:prstGeom>
          <a:solidFill>
            <a:srgbClr val="92D05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47883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cs typeface="Times New Roman" panose="02020603050405020304" pitchFamily="18" charset="0"/>
              </a:rPr>
              <a:t>1. </a:t>
            </a:r>
            <a:r>
              <a:rPr lang="zh-CN" altLang="en-US" sz="4000" b="1" dirty="0">
                <a:solidFill>
                  <a:srgbClr val="961B0E"/>
                </a:solidFill>
                <a:cs typeface="Times New Roman" panose="02020603050405020304" pitchFamily="18" charset="0"/>
              </a:rPr>
              <a:t>同轴度公差</a:t>
            </a:r>
          </a:p>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同轴度</a:t>
            </a:r>
            <a:r>
              <a:rPr lang="en-US" altLang="zh-CN" sz="2400" b="1" dirty="0">
                <a:solidFill>
                  <a:srgbClr val="FF0000"/>
                </a:solidFill>
              </a:rPr>
              <a:t>(</a:t>
            </a:r>
            <a:r>
              <a:rPr lang="en-US" altLang="zh-CN" sz="2400" b="1" dirty="0" err="1">
                <a:solidFill>
                  <a:srgbClr val="FF0000"/>
                </a:solidFill>
              </a:rPr>
              <a:t>coaxiality</a:t>
            </a:r>
            <a:r>
              <a:rPr lang="en-US" altLang="zh-CN" sz="2400" b="1" dirty="0">
                <a:solidFill>
                  <a:srgbClr val="FF0000"/>
                </a:solidFill>
              </a:rPr>
              <a:t>, concentricity)</a:t>
            </a:r>
            <a:r>
              <a:rPr lang="zh-CN" altLang="en-US" sz="2400" b="1" dirty="0">
                <a:solidFill>
                  <a:srgbClr val="FF0000"/>
                </a:solidFill>
              </a:rPr>
              <a:t>公差</a:t>
            </a:r>
            <a:r>
              <a:rPr lang="zh-CN" altLang="en-US" sz="2400" b="1" dirty="0"/>
              <a:t>是一种定位公差，它是指关联实际要素对具有确定位置的理想要素所允许的变动全量，用于控制被测要素对基准的同轴性变动。理想要素的位置由基准确定。</a:t>
            </a:r>
          </a:p>
          <a:p>
            <a:pPr marL="360000" indent="-342900">
              <a:lnSpc>
                <a:spcPct val="150000"/>
              </a:lnSpc>
              <a:spcBef>
                <a:spcPts val="600"/>
              </a:spcBef>
              <a:buFont typeface="Wingdings" panose="05000000000000000000" pitchFamily="2" charset="2"/>
              <a:buChar char="l"/>
            </a:pPr>
            <a:r>
              <a:rPr lang="zh-CN" altLang="en-US" sz="2400" b="1" dirty="0"/>
              <a:t>同轴度公差</a:t>
            </a:r>
            <a:r>
              <a:rPr lang="zh-CN" altLang="en-US" sz="2400" b="1" dirty="0">
                <a:solidFill>
                  <a:srgbClr val="7030A0"/>
                </a:solidFill>
              </a:rPr>
              <a:t>涉及的要素是</a:t>
            </a:r>
            <a:r>
              <a:rPr lang="zh-CN" altLang="en-US" sz="2400" b="1" dirty="0">
                <a:solidFill>
                  <a:srgbClr val="FF0000"/>
                </a:solidFill>
              </a:rPr>
              <a:t>圆柱面和圆锥面的轴线</a:t>
            </a:r>
            <a:r>
              <a:rPr lang="zh-CN" altLang="en-US" sz="2400" b="1" dirty="0"/>
              <a:t>。同轴度是指被测轴线应与基准轴线（或公共基准轴线）重合的精度要求。</a:t>
            </a:r>
          </a:p>
          <a:p>
            <a:pPr marL="360000" indent="-342900">
              <a:lnSpc>
                <a:spcPct val="150000"/>
              </a:lnSpc>
              <a:spcBef>
                <a:spcPts val="600"/>
              </a:spcBef>
              <a:buFont typeface="Wingdings" panose="05000000000000000000" pitchFamily="2" charset="2"/>
              <a:buChar char="l"/>
            </a:pPr>
            <a:r>
              <a:rPr lang="zh-CN" altLang="en-US" sz="2400" b="1" dirty="0"/>
              <a:t>同轴度公差是指实际被测轴线对基准轴线（被测轴线的理想位置）的允许变动量。</a:t>
            </a:r>
            <a:r>
              <a:rPr lang="en-US" altLang="zh-CN" sz="2400" b="1" dirty="0"/>
              <a:t> </a:t>
            </a:r>
            <a:endParaRPr lang="zh-CN" altLang="en-US" sz="2400" dirty="0">
              <a:solidFill>
                <a:srgbClr val="0B0201"/>
              </a:solidFill>
            </a:endParaRPr>
          </a:p>
        </p:txBody>
      </p:sp>
    </p:spTree>
    <p:extLst>
      <p:ext uri="{BB962C8B-B14F-4D97-AF65-F5344CB8AC3E}">
        <p14:creationId xmlns:p14="http://schemas.microsoft.com/office/powerpoint/2010/main" val="28711677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8"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r="50997"/>
          <a:stretch/>
        </p:blipFill>
        <p:spPr bwMode="auto">
          <a:xfrm>
            <a:off x="385412" y="3689904"/>
            <a:ext cx="5645414" cy="218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60E921F4-9040-41F1-A61D-589E46727BF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2" name="Rectangle 3">
            <a:extLst>
              <a:ext uri="{FF2B5EF4-FFF2-40B4-BE49-F238E27FC236}">
                <a16:creationId xmlns:a16="http://schemas.microsoft.com/office/drawing/2014/main" id="{83484D14-3258-471C-851F-CA9335227755}"/>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t>同轴度公差带是直径为公差值</a:t>
            </a:r>
            <a:r>
              <a:rPr lang="en-US" altLang="zh-CN" sz="2400" b="1" dirty="0" err="1"/>
              <a:t>Øt</a:t>
            </a:r>
            <a:r>
              <a:rPr lang="zh-CN" altLang="en-US" sz="2400" b="1" dirty="0"/>
              <a:t>，轴线与基准轴线重合的圆柱面内的区域。</a:t>
            </a:r>
            <a:r>
              <a:rPr lang="zh-CN" altLang="en-US" sz="2400" b="1" dirty="0">
                <a:solidFill>
                  <a:srgbClr val="0B0201"/>
                </a:solidFill>
              </a:rPr>
              <a:t>该公差带的方位是固定的。</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如图所示，该项同轴度公差的含义是：实际轴线必须位于直径为公差值</a:t>
            </a:r>
            <a:r>
              <a:rPr lang="en-US" altLang="zh-CN" sz="2400" b="1" dirty="0"/>
              <a:t>Ø0.04mm</a:t>
            </a:r>
            <a:r>
              <a:rPr lang="zh-CN" altLang="en-US" sz="2400" b="1" dirty="0"/>
              <a:t>，且轴线与基准轴线重合的圆柱面内。</a:t>
            </a:r>
            <a:r>
              <a:rPr lang="en-US" altLang="zh-CN" sz="2400" b="1" dirty="0"/>
              <a:t> </a:t>
            </a:r>
            <a:endParaRPr lang="zh-CN" altLang="en-US" sz="2400" dirty="0">
              <a:solidFill>
                <a:srgbClr val="0B0201"/>
              </a:solidFill>
            </a:endParaRPr>
          </a:p>
        </p:txBody>
      </p:sp>
      <p:pic>
        <p:nvPicPr>
          <p:cNvPr id="13" name="Picture 4">
            <a:extLst>
              <a:ext uri="{FF2B5EF4-FFF2-40B4-BE49-F238E27FC236}">
                <a16:creationId xmlns:a16="http://schemas.microsoft.com/office/drawing/2014/main" id="{7F9D5A19-320E-470E-8F7B-53CC93AD96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879"/>
          <a:stretch/>
        </p:blipFill>
        <p:spPr bwMode="auto">
          <a:xfrm>
            <a:off x="6414792" y="3689904"/>
            <a:ext cx="4391728" cy="218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72956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cs typeface="Times New Roman" panose="02020603050405020304" pitchFamily="18" charset="0"/>
              </a:rPr>
              <a:t>2. </a:t>
            </a:r>
            <a:r>
              <a:rPr lang="zh-CN" altLang="en-US" sz="4000" b="1" dirty="0">
                <a:solidFill>
                  <a:srgbClr val="961B0E"/>
                </a:solidFill>
                <a:cs typeface="Times New Roman" panose="02020603050405020304" pitchFamily="18" charset="0"/>
              </a:rPr>
              <a:t>对称度公差</a:t>
            </a:r>
          </a:p>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对称度</a:t>
            </a:r>
            <a:r>
              <a:rPr lang="en-US" altLang="zh-CN" sz="2400" b="1" dirty="0">
                <a:solidFill>
                  <a:srgbClr val="FF0000"/>
                </a:solidFill>
              </a:rPr>
              <a:t>(symmetry)</a:t>
            </a:r>
            <a:r>
              <a:rPr lang="zh-CN" altLang="en-US" sz="2400" b="1" dirty="0">
                <a:solidFill>
                  <a:srgbClr val="FF0000"/>
                </a:solidFill>
              </a:rPr>
              <a:t>公差</a:t>
            </a:r>
            <a:r>
              <a:rPr lang="zh-CN" altLang="en-US" sz="2400" b="1" dirty="0"/>
              <a:t>是一种定位公差，它是指关联实际要素对具有确定位置的理想要素所允许的变动全量，用于控制被测要素对基准的对称性变动。理想要素的位置由基准确定。</a:t>
            </a:r>
          </a:p>
          <a:p>
            <a:pPr marL="360000" indent="-342900">
              <a:lnSpc>
                <a:spcPct val="150000"/>
              </a:lnSpc>
              <a:spcBef>
                <a:spcPts val="600"/>
              </a:spcBef>
              <a:buFont typeface="Wingdings" panose="05000000000000000000" pitchFamily="2" charset="2"/>
              <a:buChar char="l"/>
            </a:pPr>
            <a:r>
              <a:rPr lang="zh-CN" altLang="en-US" sz="2400" b="1" dirty="0"/>
              <a:t>对称度公差</a:t>
            </a:r>
            <a:r>
              <a:rPr lang="zh-CN" altLang="en-US" sz="2400" b="1" dirty="0">
                <a:solidFill>
                  <a:srgbClr val="7030A0"/>
                </a:solidFill>
              </a:rPr>
              <a:t>涉及的要素是</a:t>
            </a:r>
            <a:r>
              <a:rPr lang="zh-CN" altLang="en-US" sz="2400" b="1" dirty="0">
                <a:solidFill>
                  <a:srgbClr val="FF0000"/>
                </a:solidFill>
              </a:rPr>
              <a:t>中心平面（或公共中心平面）和轴线（或公共对轴线、中心直线）</a:t>
            </a:r>
            <a:r>
              <a:rPr lang="zh-CN" altLang="en-US" sz="2400" b="1" dirty="0"/>
              <a:t>。对称度是指被测导出要素应与基准导出要素重合，或者应通过基准导出要素的精度要求。</a:t>
            </a:r>
          </a:p>
          <a:p>
            <a:pPr marL="360000" indent="-342900">
              <a:lnSpc>
                <a:spcPct val="150000"/>
              </a:lnSpc>
              <a:spcBef>
                <a:spcPts val="600"/>
              </a:spcBef>
              <a:buFont typeface="Wingdings" panose="05000000000000000000" pitchFamily="2" charset="2"/>
              <a:buChar char="l"/>
            </a:pPr>
            <a:r>
              <a:rPr lang="zh-CN" altLang="en-US" sz="2400" b="1" dirty="0"/>
              <a:t>对称度公差是指实际被测要素的位置对基准的允许变动量。</a:t>
            </a:r>
            <a:r>
              <a:rPr lang="en-US" altLang="zh-CN" sz="2400" b="1" dirty="0"/>
              <a:t> </a:t>
            </a:r>
            <a:endParaRPr lang="zh-CN" altLang="en-US" sz="2400" dirty="0">
              <a:solidFill>
                <a:srgbClr val="0B0201"/>
              </a:solidFill>
            </a:endParaRPr>
          </a:p>
        </p:txBody>
      </p:sp>
    </p:spTree>
    <p:extLst>
      <p:ext uri="{BB962C8B-B14F-4D97-AF65-F5344CB8AC3E}">
        <p14:creationId xmlns:p14="http://schemas.microsoft.com/office/powerpoint/2010/main" val="27476291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66" name="Picture 2">
            <a:extLst>
              <a:ext uri="{FF2B5EF4-FFF2-40B4-BE49-F238E27FC236}">
                <a16:creationId xmlns:a16="http://schemas.microsoft.com/office/drawing/2014/main" id="{9414B9ED-FDFD-4ED2-BF54-C0C2B08EDA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965"/>
          <a:stretch>
            <a:fillRect/>
          </a:stretch>
        </p:blipFill>
        <p:spPr bwMode="auto">
          <a:xfrm>
            <a:off x="4494391" y="4005263"/>
            <a:ext cx="7697609" cy="274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标题 1">
            <a:extLst>
              <a:ext uri="{FF2B5EF4-FFF2-40B4-BE49-F238E27FC236}">
                <a16:creationId xmlns:a16="http://schemas.microsoft.com/office/drawing/2014/main" id="{BB61CAE1-766E-42D0-BD25-7E33D044F7B9}"/>
              </a:ext>
            </a:extLst>
          </p:cNvPr>
          <p:cNvSpPr txBox="1">
            <a:spLocks/>
          </p:cNvSpPr>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latin typeface="Times New Roman" panose="02020603050405020304" pitchFamily="18" charset="0"/>
              </a:rPr>
              <a:t>§1  </a:t>
            </a:r>
            <a:r>
              <a:rPr lang="zh-CN" altLang="en-US" kern="0" dirty="0">
                <a:latin typeface="Times New Roman" panose="02020603050405020304" pitchFamily="18" charset="0"/>
              </a:rPr>
              <a:t>零件几何要素和几何公差的特征项目</a:t>
            </a:r>
          </a:p>
        </p:txBody>
      </p:sp>
      <p:sp>
        <p:nvSpPr>
          <p:cNvPr id="28" name="Rectangle 3">
            <a:extLst>
              <a:ext uri="{FF2B5EF4-FFF2-40B4-BE49-F238E27FC236}">
                <a16:creationId xmlns:a16="http://schemas.microsoft.com/office/drawing/2014/main" id="{65EA401A-5A46-4E3A-B538-0934A6218300}"/>
              </a:ext>
            </a:extLst>
          </p:cNvPr>
          <p:cNvSpPr txBox="1">
            <a:spLocks noChangeArrowheads="1"/>
          </p:cNvSpPr>
          <p:nvPr/>
        </p:nvSpPr>
        <p:spPr>
          <a:xfrm>
            <a:off x="206692" y="750339"/>
            <a:ext cx="11778615" cy="4802187"/>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lnSpc>
                <a:spcPct val="170000"/>
              </a:lnSpc>
              <a:buNone/>
            </a:pPr>
            <a:r>
              <a:rPr lang="en-US" altLang="zh-CN" sz="3200" b="1" dirty="0">
                <a:solidFill>
                  <a:srgbClr val="961B0E"/>
                </a:solidFill>
              </a:rPr>
              <a:t>  2.</a:t>
            </a:r>
            <a:r>
              <a:rPr lang="zh-CN" altLang="en-US" sz="3200" b="1" dirty="0">
                <a:solidFill>
                  <a:srgbClr val="961B0E"/>
                </a:solidFill>
              </a:rPr>
              <a:t>位置公差 </a:t>
            </a:r>
            <a:r>
              <a:rPr lang="en-US" altLang="zh-CN" sz="3200" b="1" dirty="0">
                <a:solidFill>
                  <a:srgbClr val="961B0E"/>
                </a:solidFill>
              </a:rPr>
              <a:t>(position tolerance )</a:t>
            </a:r>
          </a:p>
          <a:p>
            <a:pPr marL="0" algn="just">
              <a:lnSpc>
                <a:spcPct val="170000"/>
              </a:lnSpc>
              <a:buFont typeface="Wingdings" panose="05000000000000000000" pitchFamily="2" charset="2"/>
              <a:buChar char="ü"/>
            </a:pPr>
            <a:r>
              <a:rPr lang="zh-CN" altLang="en-US" sz="2400" b="1" dirty="0">
                <a:solidFill>
                  <a:srgbClr val="FF0000"/>
                </a:solidFill>
              </a:rPr>
              <a:t>它是指关联实际要素的位置对基准所允许的变动全量。</a:t>
            </a:r>
            <a:endParaRPr lang="en-US" altLang="zh-CN" sz="2400" b="1" dirty="0">
              <a:solidFill>
                <a:srgbClr val="FF0000"/>
              </a:solidFill>
            </a:endParaRPr>
          </a:p>
          <a:p>
            <a:pPr marL="0" algn="just">
              <a:lnSpc>
                <a:spcPct val="170000"/>
              </a:lnSpc>
              <a:buFont typeface="Wingdings" panose="05000000000000000000" pitchFamily="2" charset="2"/>
              <a:buChar char="ü"/>
            </a:pPr>
            <a:r>
              <a:rPr lang="zh-CN" altLang="en-US" sz="2400" b="1" dirty="0">
                <a:solidFill>
                  <a:srgbClr val="0B0201"/>
                </a:solidFill>
              </a:rPr>
              <a:t>如图所示，实际顶面为关联实际要素。为了保证零件的使用要求，在整个表面上，要求顶面相对于基准底面平行，其最大变动量不能超过规定值</a:t>
            </a:r>
            <a:r>
              <a:rPr lang="en-US" altLang="zh-CN" sz="2400" b="1" dirty="0">
                <a:solidFill>
                  <a:srgbClr val="0B0201"/>
                </a:solidFill>
              </a:rPr>
              <a:t>0.05mm</a:t>
            </a:r>
            <a:r>
              <a:rPr lang="zh-CN" altLang="en-US" sz="2400" b="1" dirty="0">
                <a:solidFill>
                  <a:srgbClr val="0B0201"/>
                </a:solidFill>
              </a:rPr>
              <a:t>，即平行度公差。平行度公差为位置公差之一。</a:t>
            </a:r>
            <a:endParaRPr lang="zh-CN" altLang="en-US" sz="4400" b="1" dirty="0">
              <a:solidFill>
                <a:srgbClr val="0B0201"/>
              </a:solidFill>
            </a:endParaRPr>
          </a:p>
        </p:txBody>
      </p:sp>
    </p:spTree>
    <p:extLst>
      <p:ext uri="{BB962C8B-B14F-4D97-AF65-F5344CB8AC3E}">
        <p14:creationId xmlns:p14="http://schemas.microsoft.com/office/powerpoint/2010/main" val="9400910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60E921F4-9040-41F1-A61D-589E46727BF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2" name="Rectangle 3">
            <a:extLst>
              <a:ext uri="{FF2B5EF4-FFF2-40B4-BE49-F238E27FC236}">
                <a16:creationId xmlns:a16="http://schemas.microsoft.com/office/drawing/2014/main" id="{83484D14-3258-471C-851F-CA9335227755}"/>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t>对称度公差带是距离为公差值</a:t>
            </a:r>
            <a:r>
              <a:rPr lang="en-US" altLang="zh-CN" sz="2400" b="1" dirty="0"/>
              <a:t>t</a:t>
            </a:r>
            <a:r>
              <a:rPr lang="zh-CN" altLang="en-US" sz="2400" b="1" dirty="0"/>
              <a:t>，中心平面</a:t>
            </a:r>
            <a:r>
              <a:rPr lang="en-US" altLang="zh-CN" sz="2400" b="1" dirty="0"/>
              <a:t>(</a:t>
            </a:r>
            <a:r>
              <a:rPr lang="zh-CN" altLang="en-US" sz="2400" b="1" dirty="0"/>
              <a:t>或中心线、轴线</a:t>
            </a:r>
            <a:r>
              <a:rPr lang="en-US" altLang="zh-CN" sz="2400" b="1" dirty="0"/>
              <a:t>)</a:t>
            </a:r>
            <a:r>
              <a:rPr lang="zh-CN" altLang="en-US" sz="2400" b="1" dirty="0"/>
              <a:t>与基准中心要素</a:t>
            </a:r>
            <a:r>
              <a:rPr lang="en-US" altLang="zh-CN" sz="2400" b="1" dirty="0"/>
              <a:t>(</a:t>
            </a:r>
            <a:r>
              <a:rPr lang="zh-CN" altLang="en-US" sz="2400" b="1" dirty="0"/>
              <a:t>中心平面、中心线或轴线</a:t>
            </a:r>
            <a:r>
              <a:rPr lang="en-US" altLang="zh-CN" sz="2400" b="1" dirty="0"/>
              <a:t>)</a:t>
            </a:r>
            <a:r>
              <a:rPr lang="zh-CN" altLang="en-US" sz="2400" b="1" dirty="0"/>
              <a:t>重合的两平行平面</a:t>
            </a:r>
            <a:r>
              <a:rPr lang="en-US" altLang="zh-CN" sz="2400" b="1" dirty="0"/>
              <a:t>(</a:t>
            </a:r>
            <a:r>
              <a:rPr lang="zh-CN" altLang="en-US" sz="2400" b="1" dirty="0"/>
              <a:t>或两平行直线</a:t>
            </a:r>
            <a:r>
              <a:rPr lang="en-US" altLang="zh-CN" sz="2400" b="1" dirty="0"/>
              <a:t>)</a:t>
            </a:r>
            <a:r>
              <a:rPr lang="zh-CN" altLang="en-US" sz="2400" b="1" dirty="0"/>
              <a:t>之间的区域。</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面对面、线对面、面对线和线对线</a:t>
            </a:r>
            <a:r>
              <a:rPr lang="zh-CN" altLang="en-US" sz="2400" b="1" dirty="0">
                <a:solidFill>
                  <a:srgbClr val="0B0201"/>
                </a:solidFill>
              </a:rPr>
              <a:t>的对称度公差带中，除面对线的对称度公差外，其余皆是固定的。</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如图所示，该项对称度公差的含义是：槽的实际中心面必须位于距离为公差值</a:t>
            </a:r>
            <a:r>
              <a:rPr lang="en-US" altLang="zh-CN" sz="2400" b="1" dirty="0"/>
              <a:t>0.08mm</a:t>
            </a:r>
            <a:r>
              <a:rPr lang="zh-CN" altLang="en-US" sz="2400" b="1" dirty="0"/>
              <a:t>，中心平面与基准中心平面重合的两平行平面内。</a:t>
            </a:r>
            <a:endParaRPr lang="zh-CN" altLang="en-US" sz="2400" dirty="0">
              <a:solidFill>
                <a:srgbClr val="0B0201"/>
              </a:solidFill>
            </a:endParaRPr>
          </a:p>
        </p:txBody>
      </p:sp>
      <p:pic>
        <p:nvPicPr>
          <p:cNvPr id="9" name="Picture 4">
            <a:extLst>
              <a:ext uri="{FF2B5EF4-FFF2-40B4-BE49-F238E27FC236}">
                <a16:creationId xmlns:a16="http://schemas.microsoft.com/office/drawing/2014/main" id="{6685D906-C5B8-4AAA-9FB5-65193C241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7592" y="4410709"/>
            <a:ext cx="10159047" cy="2448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175EA59D-F94E-43B7-9F2F-DBDD46ACF0FC}"/>
              </a:ext>
            </a:extLst>
          </p:cNvPr>
          <p:cNvSpPr/>
          <p:nvPr/>
        </p:nvSpPr>
        <p:spPr>
          <a:xfrm>
            <a:off x="2073959" y="6488668"/>
            <a:ext cx="3647152"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面对面</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对称度公差的标注与公差带</a:t>
            </a:r>
            <a:endParaRPr lang="zh-CN" altLang="en-US" dirty="0"/>
          </a:p>
        </p:txBody>
      </p:sp>
    </p:spTree>
    <p:extLst>
      <p:ext uri="{BB962C8B-B14F-4D97-AF65-F5344CB8AC3E}">
        <p14:creationId xmlns:p14="http://schemas.microsoft.com/office/powerpoint/2010/main" val="2949277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1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830" y="2351087"/>
            <a:ext cx="10589647" cy="414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8123B014-4A0A-47A6-866B-E78AF20890E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2629C859-149B-4F72-80F0-0AC4F285573D}"/>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面对线对称度公差带</a:t>
            </a:r>
            <a:r>
              <a:rPr lang="zh-CN" altLang="en-US" sz="2400" b="1" dirty="0"/>
              <a:t>为间距等于公差值</a:t>
            </a:r>
            <a:r>
              <a:rPr lang="en-US" altLang="zh-CN" sz="2400" b="1" dirty="0"/>
              <a:t>t</a:t>
            </a:r>
            <a:r>
              <a:rPr lang="zh-CN" altLang="en-US" sz="2400" b="1" dirty="0"/>
              <a:t>且对称于基准轴线</a:t>
            </a:r>
            <a:r>
              <a:rPr lang="en-US" altLang="zh-CN" sz="2400" b="1" dirty="0"/>
              <a:t>a</a:t>
            </a:r>
            <a:r>
              <a:rPr lang="zh-CN" altLang="en-US" sz="2400" b="1" dirty="0"/>
              <a:t>的两平行平面所限定的区域。（</a:t>
            </a:r>
            <a:r>
              <a:rPr lang="en-US" altLang="zh-CN" sz="2400" b="1" dirty="0"/>
              <a:t>P0</a:t>
            </a:r>
            <a:r>
              <a:rPr lang="zh-CN" altLang="en-US" sz="2400" b="1" dirty="0"/>
              <a:t>为通过基准轴线</a:t>
            </a:r>
            <a:r>
              <a:rPr lang="en-US" altLang="zh-CN" sz="2400" b="1" dirty="0"/>
              <a:t>a</a:t>
            </a:r>
            <a:r>
              <a:rPr lang="zh-CN" altLang="en-US" sz="2400" b="1" dirty="0"/>
              <a:t>的理想平面。）</a:t>
            </a:r>
            <a:endParaRPr lang="zh-CN" altLang="en-US" sz="2400" dirty="0">
              <a:solidFill>
                <a:srgbClr val="0B0201"/>
              </a:solidFill>
            </a:endParaRPr>
          </a:p>
        </p:txBody>
      </p:sp>
    </p:spTree>
    <p:extLst>
      <p:ext uri="{BB962C8B-B14F-4D97-AF65-F5344CB8AC3E}">
        <p14:creationId xmlns:p14="http://schemas.microsoft.com/office/powerpoint/2010/main" val="3908532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4C372F5C-27DC-4704-A419-7149DB175606}"/>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Font typeface="Arial" panose="020B0604020202020204" pitchFamily="34" charset="0"/>
              <a:buNone/>
            </a:pPr>
            <a:r>
              <a:rPr lang="en-US" altLang="zh-CN" sz="4000" b="1" dirty="0">
                <a:solidFill>
                  <a:srgbClr val="961B0E"/>
                </a:solidFill>
                <a:cs typeface="Times New Roman" panose="02020603050405020304" pitchFamily="18" charset="0"/>
              </a:rPr>
              <a:t>3. </a:t>
            </a:r>
            <a:r>
              <a:rPr lang="zh-CN" altLang="en-US" sz="4000" b="1" dirty="0">
                <a:solidFill>
                  <a:srgbClr val="961B0E"/>
                </a:solidFill>
                <a:cs typeface="Times New Roman" panose="02020603050405020304" pitchFamily="18" charset="0"/>
              </a:rPr>
              <a:t>位置度公差</a:t>
            </a:r>
          </a:p>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位置度</a:t>
            </a:r>
            <a:r>
              <a:rPr lang="en-US" altLang="zh-CN" sz="2400" b="1" dirty="0">
                <a:solidFill>
                  <a:srgbClr val="FF0000"/>
                </a:solidFill>
              </a:rPr>
              <a:t>(position)</a:t>
            </a:r>
            <a:r>
              <a:rPr lang="zh-CN" altLang="en-US" sz="2400" b="1" dirty="0">
                <a:solidFill>
                  <a:srgbClr val="FF0000"/>
                </a:solidFill>
              </a:rPr>
              <a:t>公差</a:t>
            </a:r>
            <a:r>
              <a:rPr lang="zh-CN" altLang="en-US" sz="2400" b="1" dirty="0"/>
              <a:t>也是一种定位公差，它是指关联实际要素对具有确定位置的理想要素所允许的变动全量，用于控制被测要素对基准的位置变动。理想要素的位置由基准及理论正确尺寸确定。</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位置度公差涉及的被测要素</a:t>
            </a:r>
            <a:r>
              <a:rPr lang="zh-CN" altLang="en-US" sz="2400" b="1" dirty="0">
                <a:solidFill>
                  <a:srgbClr val="FF0000"/>
                </a:solidFill>
              </a:rPr>
              <a:t>有点、线、面</a:t>
            </a:r>
            <a:r>
              <a:rPr lang="zh-CN" altLang="en-US" sz="2400" b="1" dirty="0"/>
              <a:t>，</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而涉及的基准要素通常为线和面。</a:t>
            </a:r>
            <a:endParaRPr lang="en-US" altLang="zh-CN" sz="2400" b="1" dirty="0"/>
          </a:p>
        </p:txBody>
      </p:sp>
      <p:pic>
        <p:nvPicPr>
          <p:cNvPr id="151556" name="Picture 4">
            <a:extLst>
              <a:ext uri="{FF2B5EF4-FFF2-40B4-BE49-F238E27FC236}">
                <a16:creationId xmlns:a16="http://schemas.microsoft.com/office/drawing/2014/main" id="{C3B20B44-1FB4-4102-80AC-165DEB537E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4191" y="2946689"/>
            <a:ext cx="5521540" cy="379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911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E574BB3F-B68E-482B-9832-5582C47F506B}"/>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pic>
        <p:nvPicPr>
          <p:cNvPr id="4" name="Picture 5">
            <a:extLst>
              <a:ext uri="{FF2B5EF4-FFF2-40B4-BE49-F238E27FC236}">
                <a16:creationId xmlns:a16="http://schemas.microsoft.com/office/drawing/2014/main" id="{067394B6-3BAA-409A-9B2E-81D22BB251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88" y="3536002"/>
            <a:ext cx="10813625" cy="2388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a:extLst>
              <a:ext uri="{FF2B5EF4-FFF2-40B4-BE49-F238E27FC236}">
                <a16:creationId xmlns:a16="http://schemas.microsoft.com/office/drawing/2014/main" id="{C2B9704C-A237-49FC-B66C-22BA487C0C0B}"/>
              </a:ext>
            </a:extLst>
          </p:cNvPr>
          <p:cNvSpPr txBox="1">
            <a:spLocks noChangeArrowheads="1"/>
          </p:cNvSpPr>
          <p:nvPr/>
        </p:nvSpPr>
        <p:spPr>
          <a:xfrm>
            <a:off x="118175" y="1118108"/>
            <a:ext cx="11812452" cy="2310891"/>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t>位置度是指被测要素应位于由基准和理论正确尺寸确定的理想位置上的精度要求。位置度公差是指被测要素所在的实际位置对其理想位置的允许变动量。</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位置度公差带是指以被测要素的理想位置为中心来限制实际被测要素变动的区域。</a:t>
            </a:r>
            <a:r>
              <a:rPr lang="en-US" altLang="zh-CN" sz="2400" b="1" dirty="0"/>
              <a:t> </a:t>
            </a:r>
            <a:endParaRPr lang="zh-CN" altLang="en-US" sz="2400" dirty="0">
              <a:solidFill>
                <a:srgbClr val="0B0201"/>
              </a:solidFill>
            </a:endParaRPr>
          </a:p>
        </p:txBody>
      </p:sp>
    </p:spTree>
    <p:extLst>
      <p:ext uri="{BB962C8B-B14F-4D97-AF65-F5344CB8AC3E}">
        <p14:creationId xmlns:p14="http://schemas.microsoft.com/office/powerpoint/2010/main" val="16236968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a:extLst>
              <a:ext uri="{FF2B5EF4-FFF2-40B4-BE49-F238E27FC236}">
                <a16:creationId xmlns:a16="http://schemas.microsoft.com/office/drawing/2014/main" id="{38D93A5B-76F6-435F-A609-11DE88DDD3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00" t="2991" r="2824"/>
          <a:stretch>
            <a:fillRect/>
          </a:stretch>
        </p:blipFill>
        <p:spPr bwMode="auto">
          <a:xfrm>
            <a:off x="2018409" y="3429000"/>
            <a:ext cx="8138489" cy="33472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60E921F4-9040-41F1-A61D-589E46727BF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2" name="Rectangle 3">
            <a:extLst>
              <a:ext uri="{FF2B5EF4-FFF2-40B4-BE49-F238E27FC236}">
                <a16:creationId xmlns:a16="http://schemas.microsoft.com/office/drawing/2014/main" id="{83484D14-3258-471C-851F-CA9335227755}"/>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点的位置度公差带</a:t>
            </a:r>
            <a:r>
              <a:rPr lang="zh-CN" altLang="en-US" sz="2400" b="1" dirty="0"/>
              <a:t>是直径为公差值</a:t>
            </a:r>
            <a:r>
              <a:rPr lang="en-US" altLang="zh-CN" sz="2400" b="1" dirty="0" err="1"/>
              <a:t>Øt</a:t>
            </a:r>
            <a:r>
              <a:rPr lang="zh-CN" altLang="en-US" sz="2400" b="1" dirty="0"/>
              <a:t>或</a:t>
            </a:r>
            <a:r>
              <a:rPr lang="en-US" altLang="zh-CN" sz="2400" b="1" dirty="0" err="1"/>
              <a:t>SØt</a:t>
            </a:r>
            <a:r>
              <a:rPr lang="zh-CN" altLang="en-US" sz="2400" b="1" dirty="0"/>
              <a:t>，以点的理想位置为中心的圆或球面内的区域。</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如图所示，该项位置度公差的含义是：实际点必须位于直径为公差值</a:t>
            </a:r>
            <a:r>
              <a:rPr lang="en-US" altLang="zh-CN" sz="2400" b="1" dirty="0"/>
              <a:t>Ø0.3mm</a:t>
            </a:r>
            <a:r>
              <a:rPr lang="zh-CN" altLang="en-US" sz="2400" b="1" dirty="0"/>
              <a:t>，圆心在相对于基准</a:t>
            </a:r>
            <a:r>
              <a:rPr lang="en-US" altLang="zh-CN" sz="2400" b="1" dirty="0"/>
              <a:t>A</a:t>
            </a:r>
            <a:r>
              <a:rPr lang="zh-CN" altLang="en-US" sz="2400" b="1" dirty="0"/>
              <a:t>、</a:t>
            </a:r>
            <a:r>
              <a:rPr lang="en-US" altLang="zh-CN" sz="2400" b="1" dirty="0"/>
              <a:t>B</a:t>
            </a:r>
            <a:r>
              <a:rPr lang="zh-CN" altLang="en-US" sz="2400" b="1" dirty="0"/>
              <a:t>距离为理论正确尺寸</a:t>
            </a:r>
            <a:r>
              <a:rPr lang="en-US" altLang="zh-CN" sz="2400" b="1" dirty="0"/>
              <a:t>30mm</a:t>
            </a:r>
            <a:r>
              <a:rPr lang="zh-CN" altLang="en-US" sz="2400" b="1" dirty="0"/>
              <a:t>和</a:t>
            </a:r>
            <a:r>
              <a:rPr lang="en-US" altLang="zh-CN" sz="2400" b="1" dirty="0"/>
              <a:t>40mm</a:t>
            </a:r>
            <a:r>
              <a:rPr lang="zh-CN" altLang="en-US" sz="2400" b="1" dirty="0"/>
              <a:t>的理想位置上的圆内。</a:t>
            </a:r>
            <a:endParaRPr lang="zh-CN" altLang="en-US" sz="2400" dirty="0">
              <a:solidFill>
                <a:srgbClr val="0B0201"/>
              </a:solidFill>
            </a:endParaRPr>
          </a:p>
        </p:txBody>
      </p:sp>
      <p:sp>
        <p:nvSpPr>
          <p:cNvPr id="2" name="矩形 1">
            <a:extLst>
              <a:ext uri="{FF2B5EF4-FFF2-40B4-BE49-F238E27FC236}">
                <a16:creationId xmlns:a16="http://schemas.microsoft.com/office/drawing/2014/main" id="{175EA59D-F94E-43B7-9F2F-DBDD46ACF0FC}"/>
              </a:ext>
            </a:extLst>
          </p:cNvPr>
          <p:cNvSpPr/>
          <p:nvPr/>
        </p:nvSpPr>
        <p:spPr>
          <a:xfrm>
            <a:off x="3435870" y="6488668"/>
            <a:ext cx="3185487"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点的位置度公差标注与公差带</a:t>
            </a:r>
            <a:endParaRPr lang="zh-CN" altLang="en-US" dirty="0"/>
          </a:p>
        </p:txBody>
      </p:sp>
    </p:spTree>
    <p:extLst>
      <p:ext uri="{BB962C8B-B14F-4D97-AF65-F5344CB8AC3E}">
        <p14:creationId xmlns:p14="http://schemas.microsoft.com/office/powerpoint/2010/main" val="39774693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9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 y="3081467"/>
            <a:ext cx="12010572" cy="3418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92B94999-7D7F-422F-A7B3-70EB472CE8D7}"/>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6" name="Rectangle 3">
            <a:extLst>
              <a:ext uri="{FF2B5EF4-FFF2-40B4-BE49-F238E27FC236}">
                <a16:creationId xmlns:a16="http://schemas.microsoft.com/office/drawing/2014/main" id="{89157C61-BEA7-4AAF-B40D-1C09A0E399A2}"/>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t>对于尺寸和结构分别相同的几个被测要素（称为成组要素，如孔组），用由理论正确尺寸按确定的几何关系把它们联系在一起作为一个整体而构成的几何图框，来给出它们的理想位置。</a:t>
            </a:r>
            <a:endParaRPr lang="zh-CN" altLang="en-US" sz="2400" dirty="0"/>
          </a:p>
        </p:txBody>
      </p:sp>
    </p:spTree>
    <p:extLst>
      <p:ext uri="{BB962C8B-B14F-4D97-AF65-F5344CB8AC3E}">
        <p14:creationId xmlns:p14="http://schemas.microsoft.com/office/powerpoint/2010/main" val="17843885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50" name="Rectangle 6"/>
          <p:cNvSpPr>
            <a:spLocks noChangeArrowheads="1"/>
          </p:cNvSpPr>
          <p:nvPr/>
        </p:nvSpPr>
        <p:spPr bwMode="auto">
          <a:xfrm>
            <a:off x="1524001" y="30633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2D4E8C49-34C8-434E-AA51-D9A742C95B99}"/>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0" name="Rectangle 3">
            <a:extLst>
              <a:ext uri="{FF2B5EF4-FFF2-40B4-BE49-F238E27FC236}">
                <a16:creationId xmlns:a16="http://schemas.microsoft.com/office/drawing/2014/main" id="{87A8BF56-9063-49A7-AF5C-855A1D5707B8}"/>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线的位置度公差带</a:t>
            </a:r>
            <a:r>
              <a:rPr lang="zh-CN" altLang="en-US" sz="2400" b="1" dirty="0"/>
              <a:t>位置度公差带有三种情况：</a:t>
            </a:r>
            <a:endParaRPr lang="en-US" altLang="zh-CN" sz="2400" b="1" dirty="0"/>
          </a:p>
          <a:p>
            <a:pPr marL="17100" indent="0">
              <a:lnSpc>
                <a:spcPct val="150000"/>
              </a:lnSpc>
              <a:spcBef>
                <a:spcPts val="600"/>
              </a:spcBef>
              <a:buNone/>
            </a:pPr>
            <a:r>
              <a:rPr lang="zh-CN" altLang="en-US" sz="2400" b="1" dirty="0">
                <a:solidFill>
                  <a:srgbClr val="0B0201"/>
                </a:solidFill>
              </a:rPr>
              <a:t>①当给定一个方向时，是距离为公差值</a:t>
            </a:r>
            <a:r>
              <a:rPr lang="en-US" altLang="zh-CN" sz="2400" b="1" dirty="0">
                <a:solidFill>
                  <a:srgbClr val="0B0201"/>
                </a:solidFill>
              </a:rPr>
              <a:t>t</a:t>
            </a:r>
            <a:r>
              <a:rPr lang="zh-CN" altLang="en-US" sz="2400" b="1" dirty="0">
                <a:solidFill>
                  <a:srgbClr val="0B0201"/>
                </a:solidFill>
              </a:rPr>
              <a:t>，中心平面通过线的理想位置，且与给定方向垂直的两平行平面</a:t>
            </a:r>
            <a:r>
              <a:rPr lang="en-US" altLang="zh-CN" sz="2400" b="1" dirty="0">
                <a:solidFill>
                  <a:srgbClr val="0B0201"/>
                </a:solidFill>
              </a:rPr>
              <a:t>(</a:t>
            </a:r>
            <a:r>
              <a:rPr lang="zh-CN" altLang="en-US" sz="2400" b="1" dirty="0">
                <a:solidFill>
                  <a:srgbClr val="0B0201"/>
                </a:solidFill>
              </a:rPr>
              <a:t>或直线</a:t>
            </a:r>
            <a:r>
              <a:rPr lang="en-US" altLang="zh-CN" sz="2400" b="1" dirty="0">
                <a:solidFill>
                  <a:srgbClr val="0B0201"/>
                </a:solidFill>
              </a:rPr>
              <a:t>)</a:t>
            </a:r>
            <a:r>
              <a:rPr lang="zh-CN" altLang="en-US" sz="2400" b="1" dirty="0">
                <a:solidFill>
                  <a:srgbClr val="0B0201"/>
                </a:solidFill>
              </a:rPr>
              <a:t>之间的区域；</a:t>
            </a:r>
          </a:p>
        </p:txBody>
      </p:sp>
      <p:pic>
        <p:nvPicPr>
          <p:cNvPr id="109603" name="Picture 35">
            <a:extLst>
              <a:ext uri="{FF2B5EF4-FFF2-40B4-BE49-F238E27FC236}">
                <a16:creationId xmlns:a16="http://schemas.microsoft.com/office/drawing/2014/main" id="{1DBD4BF1-ACB0-4720-ABC2-E7C370CBE0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9" t="2809" r="2765"/>
          <a:stretch>
            <a:fillRect/>
          </a:stretch>
        </p:blipFill>
        <p:spPr bwMode="auto">
          <a:xfrm>
            <a:off x="760829" y="2908300"/>
            <a:ext cx="10644102" cy="3834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8ECD48DF-CF8D-4A32-9EFD-2772D23928F0}"/>
              </a:ext>
            </a:extLst>
          </p:cNvPr>
          <p:cNvSpPr/>
          <p:nvPr/>
        </p:nvSpPr>
        <p:spPr>
          <a:xfrm>
            <a:off x="6629857" y="6373416"/>
            <a:ext cx="4801314" cy="369332"/>
          </a:xfrm>
          <a:prstGeom prst="rect">
            <a:avLst/>
          </a:prstGeom>
        </p:spPr>
        <p:txBody>
          <a:bodyPr wrap="none">
            <a:spAutoFit/>
          </a:bodyPr>
          <a:lstStyle/>
          <a:p>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给定一个方向上线的位置度公差标注与公差带</a:t>
            </a:r>
            <a:endParaRPr lang="zh-CN" altLang="en-US" b="1" dirty="0"/>
          </a:p>
        </p:txBody>
      </p:sp>
    </p:spTree>
    <p:extLst>
      <p:ext uri="{BB962C8B-B14F-4D97-AF65-F5344CB8AC3E}">
        <p14:creationId xmlns:p14="http://schemas.microsoft.com/office/powerpoint/2010/main" val="1859431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a:extLst>
              <a:ext uri="{FF2B5EF4-FFF2-40B4-BE49-F238E27FC236}">
                <a16:creationId xmlns:a16="http://schemas.microsoft.com/office/drawing/2014/main" id="{7FBB3219-41D4-4129-AC34-5D8C97E502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05" t="-2153" b="598"/>
          <a:stretch>
            <a:fillRect/>
          </a:stretch>
        </p:blipFill>
        <p:spPr bwMode="auto">
          <a:xfrm>
            <a:off x="1708732" y="2848769"/>
            <a:ext cx="9844154" cy="3893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0950" name="Rectangle 6"/>
          <p:cNvSpPr>
            <a:spLocks noChangeArrowheads="1"/>
          </p:cNvSpPr>
          <p:nvPr/>
        </p:nvSpPr>
        <p:spPr bwMode="auto">
          <a:xfrm>
            <a:off x="1524001" y="30633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2D4E8C49-34C8-434E-AA51-D9A742C95B99}"/>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0" name="Rectangle 3">
            <a:extLst>
              <a:ext uri="{FF2B5EF4-FFF2-40B4-BE49-F238E27FC236}">
                <a16:creationId xmlns:a16="http://schemas.microsoft.com/office/drawing/2014/main" id="{87A8BF56-9063-49A7-AF5C-855A1D5707B8}"/>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线的位置度公差带</a:t>
            </a:r>
            <a:r>
              <a:rPr lang="zh-CN" altLang="en-US" sz="2400" b="1" dirty="0"/>
              <a:t>位置度公差带有三种情况：</a:t>
            </a:r>
            <a:endParaRPr lang="en-US" altLang="zh-CN" sz="2400" b="1" dirty="0"/>
          </a:p>
          <a:p>
            <a:pPr marL="17100" indent="0">
              <a:lnSpc>
                <a:spcPct val="150000"/>
              </a:lnSpc>
              <a:spcBef>
                <a:spcPts val="600"/>
              </a:spcBef>
              <a:buNone/>
            </a:pPr>
            <a:r>
              <a:rPr lang="zh-CN" altLang="en-US" sz="2400" b="1" dirty="0">
                <a:solidFill>
                  <a:srgbClr val="0B0201"/>
                </a:solidFill>
              </a:rPr>
              <a:t>②当给定两个互相垂直的方向时，是距离分别为公差值</a:t>
            </a:r>
            <a:r>
              <a:rPr lang="en-US" altLang="zh-CN" sz="2400" b="1" dirty="0">
                <a:solidFill>
                  <a:srgbClr val="0B0201"/>
                </a:solidFill>
              </a:rPr>
              <a:t>t1</a:t>
            </a:r>
            <a:r>
              <a:rPr lang="zh-CN" altLang="en-US" sz="2400" b="1" dirty="0">
                <a:solidFill>
                  <a:srgbClr val="0B0201"/>
                </a:solidFill>
              </a:rPr>
              <a:t>和</a:t>
            </a:r>
            <a:r>
              <a:rPr lang="en-US" altLang="zh-CN" sz="2400" b="1" dirty="0">
                <a:solidFill>
                  <a:srgbClr val="0B0201"/>
                </a:solidFill>
              </a:rPr>
              <a:t>t2</a:t>
            </a:r>
            <a:r>
              <a:rPr lang="zh-CN" altLang="en-US" sz="2400" b="1" dirty="0">
                <a:solidFill>
                  <a:srgbClr val="0B0201"/>
                </a:solidFill>
              </a:rPr>
              <a:t>，中心平面通过线的理想位置，且各自垂直于给定方向的两组平行平面所形成的四棱柱内的区域；</a:t>
            </a:r>
          </a:p>
        </p:txBody>
      </p:sp>
      <p:sp>
        <p:nvSpPr>
          <p:cNvPr id="9" name="矩形 8">
            <a:extLst>
              <a:ext uri="{FF2B5EF4-FFF2-40B4-BE49-F238E27FC236}">
                <a16:creationId xmlns:a16="http://schemas.microsoft.com/office/drawing/2014/main" id="{8ECD48DF-CF8D-4A32-9EFD-2772D23928F0}"/>
              </a:ext>
            </a:extLst>
          </p:cNvPr>
          <p:cNvSpPr/>
          <p:nvPr/>
        </p:nvSpPr>
        <p:spPr>
          <a:xfrm>
            <a:off x="6629857" y="6373416"/>
            <a:ext cx="4833374" cy="369332"/>
          </a:xfrm>
          <a:prstGeom prst="rect">
            <a:avLst/>
          </a:prstGeom>
        </p:spPr>
        <p:txBody>
          <a:bodyPr wrap="none">
            <a:spAutoFit/>
          </a:bodyPr>
          <a:lstStyle/>
          <a:p>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给定</a:t>
            </a: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垂直</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方向上线的位置度公差标注与公差带</a:t>
            </a:r>
            <a:endParaRPr lang="zh-CN" altLang="en-US" b="1" dirty="0"/>
          </a:p>
        </p:txBody>
      </p:sp>
    </p:spTree>
    <p:extLst>
      <p:ext uri="{BB962C8B-B14F-4D97-AF65-F5344CB8AC3E}">
        <p14:creationId xmlns:p14="http://schemas.microsoft.com/office/powerpoint/2010/main" val="111852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8366" y="2311425"/>
            <a:ext cx="8472514" cy="4521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0950" name="Rectangle 6"/>
          <p:cNvSpPr>
            <a:spLocks noChangeArrowheads="1"/>
          </p:cNvSpPr>
          <p:nvPr/>
        </p:nvSpPr>
        <p:spPr bwMode="auto">
          <a:xfrm>
            <a:off x="1524001" y="306335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2D4E8C49-34C8-434E-AA51-D9A742C95B99}"/>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0" name="Rectangle 3">
            <a:extLst>
              <a:ext uri="{FF2B5EF4-FFF2-40B4-BE49-F238E27FC236}">
                <a16:creationId xmlns:a16="http://schemas.microsoft.com/office/drawing/2014/main" id="{87A8BF56-9063-49A7-AF5C-855A1D5707B8}"/>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线的位置度公差带</a:t>
            </a:r>
            <a:r>
              <a:rPr lang="zh-CN" altLang="en-US" sz="2400" b="1" dirty="0"/>
              <a:t>位置度公差带有三种情况：</a:t>
            </a:r>
            <a:endParaRPr lang="en-US" altLang="zh-CN" sz="2400" b="1" dirty="0"/>
          </a:p>
          <a:p>
            <a:pPr marL="17100" indent="0">
              <a:lnSpc>
                <a:spcPct val="150000"/>
              </a:lnSpc>
              <a:spcBef>
                <a:spcPts val="600"/>
              </a:spcBef>
              <a:buNone/>
            </a:pPr>
            <a:r>
              <a:rPr lang="zh-CN" altLang="en-US" sz="2400" b="1" dirty="0">
                <a:solidFill>
                  <a:srgbClr val="0B0201"/>
                </a:solidFill>
              </a:rPr>
              <a:t>③任意方向上的线的位置度公差带是直径为公差值</a:t>
            </a:r>
            <a:r>
              <a:rPr lang="en-US" altLang="zh-CN" sz="2400" b="1" dirty="0" err="1">
                <a:solidFill>
                  <a:srgbClr val="0B0201"/>
                </a:solidFill>
              </a:rPr>
              <a:t>Øt</a:t>
            </a:r>
            <a:r>
              <a:rPr lang="zh-CN" altLang="en-US" sz="2400" b="1" dirty="0">
                <a:solidFill>
                  <a:srgbClr val="0B0201"/>
                </a:solidFill>
              </a:rPr>
              <a:t>，轴线在线的理想位置上的圆柱面内的区域。</a:t>
            </a:r>
          </a:p>
        </p:txBody>
      </p:sp>
      <p:sp>
        <p:nvSpPr>
          <p:cNvPr id="9" name="矩形 8">
            <a:extLst>
              <a:ext uri="{FF2B5EF4-FFF2-40B4-BE49-F238E27FC236}">
                <a16:creationId xmlns:a16="http://schemas.microsoft.com/office/drawing/2014/main" id="{8ECD48DF-CF8D-4A32-9EFD-2772D23928F0}"/>
              </a:ext>
            </a:extLst>
          </p:cNvPr>
          <p:cNvSpPr/>
          <p:nvPr/>
        </p:nvSpPr>
        <p:spPr>
          <a:xfrm>
            <a:off x="6629857" y="6373416"/>
            <a:ext cx="4368504" cy="369332"/>
          </a:xfrm>
          <a:prstGeom prst="rect">
            <a:avLst/>
          </a:prstGeom>
        </p:spPr>
        <p:txBody>
          <a:bodyPr wrap="none">
            <a:spAutoFit/>
          </a:bodyPr>
          <a:lstStyle/>
          <a:p>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任意</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方向上线的位置度公差标注与公差带</a:t>
            </a:r>
            <a:endParaRPr lang="zh-CN" altLang="en-US" b="1" dirty="0"/>
          </a:p>
        </p:txBody>
      </p:sp>
    </p:spTree>
    <p:extLst>
      <p:ext uri="{BB962C8B-B14F-4D97-AF65-F5344CB8AC3E}">
        <p14:creationId xmlns:p14="http://schemas.microsoft.com/office/powerpoint/2010/main" val="25909064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a:extLst>
              <a:ext uri="{FF2B5EF4-FFF2-40B4-BE49-F238E27FC236}">
                <a16:creationId xmlns:a16="http://schemas.microsoft.com/office/drawing/2014/main" id="{D5DF0594-00B5-4FDF-9B3B-4D1A786634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665" t="4567" r="980" b="3012"/>
          <a:stretch>
            <a:fillRect/>
          </a:stretch>
        </p:blipFill>
        <p:spPr bwMode="auto">
          <a:xfrm>
            <a:off x="1771015" y="2295588"/>
            <a:ext cx="9476105" cy="4528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60E921F4-9040-41F1-A61D-589E46727BF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2" name="Rectangle 3">
            <a:extLst>
              <a:ext uri="{FF2B5EF4-FFF2-40B4-BE49-F238E27FC236}">
                <a16:creationId xmlns:a16="http://schemas.microsoft.com/office/drawing/2014/main" id="{83484D14-3258-471C-851F-CA9335227755}"/>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面的位置度公差带</a:t>
            </a:r>
            <a:r>
              <a:rPr lang="zh-CN" altLang="en-US" sz="2400" b="1" dirty="0"/>
              <a:t>是距离为公差值</a:t>
            </a:r>
            <a:r>
              <a:rPr lang="en-US" altLang="zh-CN" sz="2400" b="1" dirty="0"/>
              <a:t>t</a:t>
            </a:r>
            <a:r>
              <a:rPr lang="zh-CN" altLang="en-US" sz="2400" b="1" dirty="0"/>
              <a:t>，中心平面在面的理想位置上的两平行平面之间的区域。</a:t>
            </a:r>
            <a:endParaRPr lang="zh-CN" altLang="en-US" sz="2400" dirty="0">
              <a:solidFill>
                <a:srgbClr val="0B0201"/>
              </a:solidFill>
            </a:endParaRPr>
          </a:p>
        </p:txBody>
      </p:sp>
      <p:sp>
        <p:nvSpPr>
          <p:cNvPr id="2" name="矩形 1">
            <a:extLst>
              <a:ext uri="{FF2B5EF4-FFF2-40B4-BE49-F238E27FC236}">
                <a16:creationId xmlns:a16="http://schemas.microsoft.com/office/drawing/2014/main" id="{175EA59D-F94E-43B7-9F2F-DBDD46ACF0FC}"/>
              </a:ext>
            </a:extLst>
          </p:cNvPr>
          <p:cNvSpPr/>
          <p:nvPr/>
        </p:nvSpPr>
        <p:spPr>
          <a:xfrm>
            <a:off x="3435870" y="6488668"/>
            <a:ext cx="3185487" cy="369332"/>
          </a:xfrm>
          <a:prstGeom prst="rect">
            <a:avLst/>
          </a:prstGeom>
        </p:spPr>
        <p:txBody>
          <a:bodyPr wrap="non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面的位置度公差标注与公差带</a:t>
            </a:r>
            <a:endParaRPr lang="zh-CN" altLang="en-US" dirty="0"/>
          </a:p>
        </p:txBody>
      </p:sp>
    </p:spTree>
    <p:extLst>
      <p:ext uri="{BB962C8B-B14F-4D97-AF65-F5344CB8AC3E}">
        <p14:creationId xmlns:p14="http://schemas.microsoft.com/office/powerpoint/2010/main" val="156907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标题 1">
            <a:extLst>
              <a:ext uri="{FF2B5EF4-FFF2-40B4-BE49-F238E27FC236}">
                <a16:creationId xmlns:a16="http://schemas.microsoft.com/office/drawing/2014/main" id="{BB61CAE1-766E-42D0-BD25-7E33D044F7B9}"/>
              </a:ext>
            </a:extLst>
          </p:cNvPr>
          <p:cNvSpPr txBox="1">
            <a:spLocks/>
          </p:cNvSpPr>
          <p:nvPr/>
        </p:nvSpPr>
        <p:spPr bwMode="auto">
          <a:xfrm>
            <a:off x="684628" y="103364"/>
            <a:ext cx="8480938"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latin typeface="Times New Roman" panose="02020603050405020304" pitchFamily="18" charset="0"/>
              </a:rPr>
              <a:t>§1  </a:t>
            </a:r>
            <a:r>
              <a:rPr lang="zh-CN" altLang="en-US" kern="0" dirty="0">
                <a:latin typeface="Times New Roman" panose="02020603050405020304" pitchFamily="18" charset="0"/>
              </a:rPr>
              <a:t>零件几何要素和几何公差的特征项目</a:t>
            </a:r>
          </a:p>
        </p:txBody>
      </p:sp>
      <p:sp>
        <p:nvSpPr>
          <p:cNvPr id="28" name="Rectangle 3">
            <a:extLst>
              <a:ext uri="{FF2B5EF4-FFF2-40B4-BE49-F238E27FC236}">
                <a16:creationId xmlns:a16="http://schemas.microsoft.com/office/drawing/2014/main" id="{65EA401A-5A46-4E3A-B538-0934A6218300}"/>
              </a:ext>
            </a:extLst>
          </p:cNvPr>
          <p:cNvSpPr txBox="1">
            <a:spLocks noChangeArrowheads="1"/>
          </p:cNvSpPr>
          <p:nvPr/>
        </p:nvSpPr>
        <p:spPr>
          <a:xfrm>
            <a:off x="206692" y="750339"/>
            <a:ext cx="11778615" cy="4802187"/>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lnSpc>
                <a:spcPct val="170000"/>
              </a:lnSpc>
              <a:buNone/>
            </a:pPr>
            <a:r>
              <a:rPr lang="en-US" altLang="zh-CN" sz="3200" b="1" dirty="0">
                <a:solidFill>
                  <a:srgbClr val="961B0E"/>
                </a:solidFill>
              </a:rPr>
              <a:t>  3. </a:t>
            </a:r>
            <a:r>
              <a:rPr lang="zh-CN" altLang="en-US" sz="3200" b="1" dirty="0">
                <a:solidFill>
                  <a:srgbClr val="961B0E"/>
                </a:solidFill>
              </a:rPr>
              <a:t>形位公差带 </a:t>
            </a:r>
            <a:r>
              <a:rPr lang="en-US" altLang="zh-CN" sz="3200" b="1" dirty="0">
                <a:solidFill>
                  <a:srgbClr val="961B0E"/>
                </a:solidFill>
              </a:rPr>
              <a:t>(tolerance zone )</a:t>
            </a:r>
          </a:p>
          <a:p>
            <a:pPr marL="0" algn="just">
              <a:lnSpc>
                <a:spcPct val="170000"/>
              </a:lnSpc>
              <a:buFont typeface="Wingdings" panose="05000000000000000000" pitchFamily="2" charset="2"/>
              <a:buChar char="ü"/>
            </a:pPr>
            <a:r>
              <a:rPr lang="zh-CN" altLang="en-US" sz="2400" b="1" dirty="0">
                <a:solidFill>
                  <a:srgbClr val="FF0000"/>
                </a:solidFill>
              </a:rPr>
              <a:t>形位公差带是控制实际要素变动的区域。</a:t>
            </a:r>
            <a:endParaRPr lang="en-US" altLang="zh-CN" sz="2400" b="1" dirty="0">
              <a:solidFill>
                <a:srgbClr val="FF0000"/>
              </a:solidFill>
            </a:endParaRPr>
          </a:p>
          <a:p>
            <a:pPr marL="0" algn="just">
              <a:lnSpc>
                <a:spcPct val="170000"/>
              </a:lnSpc>
              <a:buFont typeface="Wingdings" panose="05000000000000000000" pitchFamily="2" charset="2"/>
              <a:buChar char="ü"/>
            </a:pPr>
            <a:r>
              <a:rPr lang="zh-CN" altLang="en-US" sz="2400" b="1" dirty="0">
                <a:solidFill>
                  <a:srgbClr val="0B0201"/>
                </a:solidFill>
              </a:rPr>
              <a:t>设计时，根据零件的功能要求给出各几何要素的形位公差，加工后的实际要素必须在形位公差带内才算合格。这与尺寸公差带的概念是一致的，但形位公差带比尺寸公差带复杂。</a:t>
            </a:r>
            <a:endParaRPr lang="en-US" altLang="zh-CN" sz="2400" b="1" dirty="0">
              <a:solidFill>
                <a:srgbClr val="0B0201"/>
              </a:solidFill>
            </a:endParaRPr>
          </a:p>
          <a:p>
            <a:pPr marL="0" algn="just">
              <a:lnSpc>
                <a:spcPct val="170000"/>
              </a:lnSpc>
              <a:buFont typeface="Wingdings" panose="05000000000000000000" pitchFamily="2" charset="2"/>
              <a:buChar char="ü"/>
            </a:pPr>
            <a:r>
              <a:rPr lang="zh-CN" altLang="en-US" sz="2400" b="1" dirty="0">
                <a:solidFill>
                  <a:srgbClr val="0B0201"/>
                </a:solidFill>
              </a:rPr>
              <a:t>形位公差带由大小、形状、方向和位置四个因素构成。公差带的形状由要素的特征及对形位公差的要求确定。</a:t>
            </a:r>
            <a:endParaRPr lang="zh-CN" altLang="en-US" sz="4400" b="1" dirty="0">
              <a:solidFill>
                <a:srgbClr val="0B0201"/>
              </a:solidFill>
            </a:endParaRPr>
          </a:p>
        </p:txBody>
      </p:sp>
    </p:spTree>
    <p:extLst>
      <p:ext uri="{BB962C8B-B14F-4D97-AF65-F5344CB8AC3E}">
        <p14:creationId xmlns:p14="http://schemas.microsoft.com/office/powerpoint/2010/main" val="36321439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1" name="Rectangle 3"/>
          <p:cNvSpPr>
            <a:spLocks noGrp="1" noChangeArrowheads="1"/>
          </p:cNvSpPr>
          <p:nvPr>
            <p:ph type="body" idx="1"/>
          </p:nvPr>
        </p:nvSpPr>
        <p:spPr>
          <a:xfrm>
            <a:off x="0" y="934268"/>
            <a:ext cx="11765280" cy="3920112"/>
          </a:xfrm>
          <a:noFill/>
        </p:spPr>
        <p:txBody>
          <a:bodyPr wrap="square">
            <a:spAutoFit/>
          </a:bodyPr>
          <a:lstStyle/>
          <a:p>
            <a:pPr indent="457200">
              <a:lnSpc>
                <a:spcPct val="150000"/>
              </a:lnSpc>
              <a:buFont typeface="Wingdings" panose="05000000000000000000" pitchFamily="2" charset="2"/>
              <a:buNone/>
            </a:pPr>
            <a:r>
              <a:rPr lang="zh-CN" altLang="en-US" sz="2400" b="1" dirty="0">
                <a:solidFill>
                  <a:srgbClr val="0B0201"/>
                </a:solidFill>
              </a:rPr>
              <a:t>对某一被测要素给出位置公差后，仅在对其方向精度或（和）形状精度有进一步要求时，才另行给出方向公差或（和）形状公差，而</a:t>
            </a:r>
            <a:r>
              <a:rPr lang="zh-CN" altLang="en-US" sz="2400" b="1" dirty="0">
                <a:solidFill>
                  <a:srgbClr val="FF0000"/>
                </a:solidFill>
              </a:rPr>
              <a:t>形状公差值必须小于方向公差值，方向公差值必须小于位置公差值。</a:t>
            </a:r>
            <a:endParaRPr lang="zh-CN" altLang="en-US" b="1" dirty="0">
              <a:solidFill>
                <a:srgbClr val="0B0201"/>
              </a:solidFill>
            </a:endParaRPr>
          </a:p>
          <a:p>
            <a:pPr indent="457200">
              <a:lnSpc>
                <a:spcPct val="90000"/>
              </a:lnSpc>
              <a:buFont typeface="Wingdings" panose="05000000000000000000" pitchFamily="2" charset="2"/>
              <a:buNone/>
            </a:pPr>
            <a:endParaRPr lang="zh-CN" altLang="en-US" b="1" dirty="0">
              <a:solidFill>
                <a:srgbClr val="0B0201"/>
              </a:solidFill>
            </a:endParaRPr>
          </a:p>
          <a:p>
            <a:pPr indent="457200">
              <a:lnSpc>
                <a:spcPct val="90000"/>
              </a:lnSpc>
              <a:buFont typeface="Wingdings" panose="05000000000000000000" pitchFamily="2" charset="2"/>
              <a:buNone/>
            </a:pPr>
            <a:endParaRPr lang="zh-CN" altLang="en-US" b="1" dirty="0">
              <a:solidFill>
                <a:srgbClr val="0B0201"/>
              </a:solidFill>
            </a:endParaRPr>
          </a:p>
          <a:p>
            <a:pPr indent="457200">
              <a:lnSpc>
                <a:spcPct val="90000"/>
              </a:lnSpc>
              <a:buFont typeface="Wingdings" panose="05000000000000000000" pitchFamily="2" charset="2"/>
              <a:buNone/>
            </a:pPr>
            <a:endParaRPr lang="zh-CN" altLang="en-US" b="1" dirty="0">
              <a:solidFill>
                <a:srgbClr val="0B0201"/>
              </a:solidFill>
            </a:endParaRPr>
          </a:p>
        </p:txBody>
      </p:sp>
      <p:pic>
        <p:nvPicPr>
          <p:cNvPr id="6"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845" t="1008"/>
          <a:stretch/>
        </p:blipFill>
        <p:spPr bwMode="auto">
          <a:xfrm>
            <a:off x="2590799" y="2894324"/>
            <a:ext cx="7635241" cy="3903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1">
            <a:extLst>
              <a:ext uri="{FF2B5EF4-FFF2-40B4-BE49-F238E27FC236}">
                <a16:creationId xmlns:a16="http://schemas.microsoft.com/office/drawing/2014/main" id="{EFC6C3B9-5365-48D1-8CB5-4C6865071E95}"/>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Tree>
    <p:extLst>
      <p:ext uri="{BB962C8B-B14F-4D97-AF65-F5344CB8AC3E}">
        <p14:creationId xmlns:p14="http://schemas.microsoft.com/office/powerpoint/2010/main" val="38008373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a:extLst>
              <a:ext uri="{FF2B5EF4-FFF2-40B4-BE49-F238E27FC236}">
                <a16:creationId xmlns:a16="http://schemas.microsoft.com/office/drawing/2014/main" id="{6CC5639D-BBA6-4582-BE14-C472F5750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9407" y="2074568"/>
            <a:ext cx="8459787" cy="447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8834" name="Rectangle 2"/>
          <p:cNvSpPr>
            <a:spLocks noGrp="1" noChangeArrowheads="1"/>
          </p:cNvSpPr>
          <p:nvPr>
            <p:ph type="title"/>
          </p:nvPr>
        </p:nvSpPr>
        <p:spPr>
          <a:xfrm>
            <a:off x="0" y="990929"/>
            <a:ext cx="7772400" cy="790575"/>
          </a:xfrm>
        </p:spPr>
        <p:txBody>
          <a:bodyPr/>
          <a:lstStyle/>
          <a:p>
            <a:pPr algn="l"/>
            <a:r>
              <a:rPr lang="zh-CN" altLang="en-US" sz="3200" b="1" dirty="0">
                <a:solidFill>
                  <a:srgbClr val="FF0000"/>
                </a:solidFill>
              </a:rPr>
              <a:t>六、跳动公差及其公差带</a:t>
            </a:r>
          </a:p>
        </p:txBody>
      </p:sp>
      <p:sp>
        <p:nvSpPr>
          <p:cNvPr id="6" name="标题 1">
            <a:extLst>
              <a:ext uri="{FF2B5EF4-FFF2-40B4-BE49-F238E27FC236}">
                <a16:creationId xmlns:a16="http://schemas.microsoft.com/office/drawing/2014/main" id="{D9D811DA-183F-4048-A262-5A2273ABA829}"/>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2" name="矩形 1">
            <a:extLst>
              <a:ext uri="{FF2B5EF4-FFF2-40B4-BE49-F238E27FC236}">
                <a16:creationId xmlns:a16="http://schemas.microsoft.com/office/drawing/2014/main" id="{272C079A-B00F-4A90-8180-F44F3BB96CE1}"/>
              </a:ext>
            </a:extLst>
          </p:cNvPr>
          <p:cNvSpPr/>
          <p:nvPr/>
        </p:nvSpPr>
        <p:spPr>
          <a:xfrm>
            <a:off x="6400800" y="5516879"/>
            <a:ext cx="3658394" cy="1031263"/>
          </a:xfrm>
          <a:prstGeom prst="rect">
            <a:avLst/>
          </a:prstGeom>
          <a:solidFill>
            <a:srgbClr val="92D050">
              <a:alpha val="18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56122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5" name="Rectangle 3"/>
          <p:cNvSpPr>
            <a:spLocks noGrp="1" noChangeArrowheads="1"/>
          </p:cNvSpPr>
          <p:nvPr>
            <p:ph type="body" idx="1"/>
          </p:nvPr>
        </p:nvSpPr>
        <p:spPr>
          <a:xfrm>
            <a:off x="315595" y="1118235"/>
            <a:ext cx="11560809" cy="5234638"/>
          </a:xfrm>
          <a:noFill/>
        </p:spPr>
        <p:txBody>
          <a:bodyPr vert="horz" wrap="square" lIns="91440" tIns="45720" rIns="91440" bIns="45720" rtlCol="0">
            <a:spAutoFit/>
          </a:bodyPr>
          <a:lstStyle/>
          <a:p>
            <a:pPr>
              <a:lnSpc>
                <a:spcPct val="150000"/>
              </a:lnSpc>
              <a:buFont typeface="Wingdings" panose="05000000000000000000" pitchFamily="2" charset="2"/>
              <a:buChar char="l"/>
            </a:pPr>
            <a:r>
              <a:rPr lang="zh-CN" altLang="en-US" sz="2400" b="1" dirty="0">
                <a:solidFill>
                  <a:srgbClr val="0B0201"/>
                </a:solidFill>
              </a:rPr>
              <a:t>跳动公差是按特定的测量方法定义的位置公差。其公差带没有实际意义。 </a:t>
            </a:r>
          </a:p>
          <a:p>
            <a:pPr>
              <a:lnSpc>
                <a:spcPct val="150000"/>
              </a:lnSpc>
              <a:buFont typeface="Wingdings" panose="05000000000000000000" pitchFamily="2" charset="2"/>
              <a:buChar char="l"/>
            </a:pPr>
            <a:r>
              <a:rPr lang="zh-CN" altLang="en-US" sz="2400" b="1" dirty="0">
                <a:solidFill>
                  <a:srgbClr val="FF0000"/>
                </a:solidFill>
              </a:rPr>
              <a:t>圆跳动（</a:t>
            </a:r>
            <a:r>
              <a:rPr lang="en-US" altLang="zh-CN" sz="2400" b="1" dirty="0">
                <a:solidFill>
                  <a:srgbClr val="FF0000"/>
                </a:solidFill>
              </a:rPr>
              <a:t>circular run-out</a:t>
            </a:r>
            <a:r>
              <a:rPr lang="zh-CN" altLang="en-US" sz="2400" b="1" dirty="0">
                <a:solidFill>
                  <a:srgbClr val="FF0000"/>
                </a:solidFill>
              </a:rPr>
              <a:t>）</a:t>
            </a:r>
            <a:r>
              <a:rPr lang="zh-CN" altLang="en-US" sz="2400" b="1" dirty="0">
                <a:solidFill>
                  <a:srgbClr val="0B0201"/>
                </a:solidFill>
              </a:rPr>
              <a:t>是指被测圆柱面或端平面在无轴向移动的条件下，绕基准轴线旋转一周过程中，由位置固定的指示表在给定的测量方向上对该实际被测要素测得的最大与最小示值之差。</a:t>
            </a:r>
            <a:endParaRPr lang="en-US" altLang="zh-CN" sz="2400" b="1" dirty="0">
              <a:solidFill>
                <a:srgbClr val="0B0201"/>
              </a:solidFill>
            </a:endParaRPr>
          </a:p>
          <a:p>
            <a:pPr>
              <a:lnSpc>
                <a:spcPct val="150000"/>
              </a:lnSpc>
              <a:buFont typeface="Wingdings" panose="05000000000000000000" pitchFamily="2" charset="2"/>
              <a:buChar char="l"/>
            </a:pPr>
            <a:r>
              <a:rPr lang="zh-CN" altLang="en-US" sz="2400" b="1" dirty="0">
                <a:solidFill>
                  <a:srgbClr val="FF0000"/>
                </a:solidFill>
              </a:rPr>
              <a:t>全跳动（</a:t>
            </a:r>
            <a:r>
              <a:rPr lang="en-US" altLang="zh-CN" sz="2400" b="1" dirty="0">
                <a:solidFill>
                  <a:srgbClr val="FF0000"/>
                </a:solidFill>
              </a:rPr>
              <a:t>total run-out </a:t>
            </a:r>
            <a:r>
              <a:rPr lang="zh-CN" altLang="en-US" sz="2400" b="1" dirty="0">
                <a:solidFill>
                  <a:srgbClr val="FF0000"/>
                </a:solidFill>
              </a:rPr>
              <a:t>）</a:t>
            </a:r>
            <a:r>
              <a:rPr lang="zh-CN" altLang="en-US" sz="2400" b="1" dirty="0">
                <a:solidFill>
                  <a:srgbClr val="0B0201"/>
                </a:solidFill>
              </a:rPr>
              <a:t>是指被测圆柱面或端平面在无轴向移动的条件下，绕基准轴线连续旋转过程中，指示表与实际被测要素作相对直线运动，在给定的测量方向上对该实际被测要素测得的最大与最小示值之差。    </a:t>
            </a:r>
          </a:p>
          <a:p>
            <a:pPr>
              <a:lnSpc>
                <a:spcPct val="150000"/>
              </a:lnSpc>
              <a:buFont typeface="Wingdings" panose="05000000000000000000" pitchFamily="2" charset="2"/>
              <a:buChar char="l"/>
            </a:pPr>
            <a:r>
              <a:rPr lang="zh-CN" altLang="en-US" sz="2400" b="1" dirty="0">
                <a:solidFill>
                  <a:srgbClr val="0B0201"/>
                </a:solidFill>
              </a:rPr>
              <a:t>测量时指示表测杆轴线垂直于基准轴线且相交，称为</a:t>
            </a:r>
            <a:r>
              <a:rPr lang="zh-CN" altLang="en-US" sz="2400" b="1" dirty="0">
                <a:solidFill>
                  <a:srgbClr val="FF0000"/>
                </a:solidFill>
              </a:rPr>
              <a:t>径向跳动</a:t>
            </a:r>
            <a:r>
              <a:rPr lang="zh-CN" altLang="en-US" sz="2400" b="1" dirty="0">
                <a:solidFill>
                  <a:srgbClr val="0B0201"/>
                </a:solidFill>
              </a:rPr>
              <a:t>；平行于基准轴线，称为</a:t>
            </a:r>
            <a:r>
              <a:rPr lang="zh-CN" altLang="en-US" sz="2400" b="1" dirty="0">
                <a:solidFill>
                  <a:srgbClr val="FF0000"/>
                </a:solidFill>
              </a:rPr>
              <a:t>轴向跳动</a:t>
            </a:r>
            <a:r>
              <a:rPr lang="zh-CN" altLang="en-US" sz="2400" b="1" dirty="0">
                <a:solidFill>
                  <a:srgbClr val="0B0201"/>
                </a:solidFill>
              </a:rPr>
              <a:t>。</a:t>
            </a:r>
            <a:endParaRPr lang="en-US" altLang="zh-CN" sz="2400" b="1" dirty="0">
              <a:solidFill>
                <a:srgbClr val="0B0201"/>
              </a:solidFill>
            </a:endParaRPr>
          </a:p>
        </p:txBody>
      </p:sp>
      <p:sp>
        <p:nvSpPr>
          <p:cNvPr id="4" name="标题 1">
            <a:extLst>
              <a:ext uri="{FF2B5EF4-FFF2-40B4-BE49-F238E27FC236}">
                <a16:creationId xmlns:a16="http://schemas.microsoft.com/office/drawing/2014/main" id="{0B278C57-18DA-4BEC-A9A8-0B92F05D6C54}"/>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Tree>
    <p:extLst>
      <p:ext uri="{BB962C8B-B14F-4D97-AF65-F5344CB8AC3E}">
        <p14:creationId xmlns:p14="http://schemas.microsoft.com/office/powerpoint/2010/main" val="3417862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60E921F4-9040-41F1-A61D-589E46727BF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2" name="Rectangle 3">
            <a:extLst>
              <a:ext uri="{FF2B5EF4-FFF2-40B4-BE49-F238E27FC236}">
                <a16:creationId xmlns:a16="http://schemas.microsoft.com/office/drawing/2014/main" id="{83484D14-3258-471C-851F-CA9335227755}"/>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lvl="0" indent="0" defTabSz="914400">
              <a:spcBef>
                <a:spcPts val="0"/>
              </a:spcBef>
              <a:buNone/>
            </a:pPr>
            <a:r>
              <a:rPr lang="en-US" altLang="zh-CN" sz="4000" b="1" dirty="0">
                <a:solidFill>
                  <a:srgbClr val="961B0E"/>
                </a:solidFill>
                <a:cs typeface="Times New Roman" panose="02020603050405020304" pitchFamily="18" charset="0"/>
              </a:rPr>
              <a:t>1.</a:t>
            </a:r>
            <a:r>
              <a:rPr lang="zh-CN" altLang="en-US" sz="4000" b="1" dirty="0">
                <a:solidFill>
                  <a:srgbClr val="961B0E"/>
                </a:solidFill>
                <a:cs typeface="Times New Roman" panose="02020603050405020304" pitchFamily="18" charset="0"/>
              </a:rPr>
              <a:t>圆跳动公差</a:t>
            </a:r>
          </a:p>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圆跳动公差（</a:t>
            </a:r>
            <a:r>
              <a:rPr lang="en-US" altLang="zh-CN" sz="2400" b="1" dirty="0">
                <a:solidFill>
                  <a:srgbClr val="FF0000"/>
                </a:solidFill>
              </a:rPr>
              <a:t>circular run-out</a:t>
            </a:r>
            <a:r>
              <a:rPr lang="zh-CN" altLang="en-US" sz="2400" b="1" dirty="0">
                <a:solidFill>
                  <a:srgbClr val="FF0000"/>
                </a:solidFill>
              </a:rPr>
              <a:t>）</a:t>
            </a:r>
            <a:r>
              <a:rPr lang="zh-CN" altLang="en-US" sz="2400" b="1" dirty="0"/>
              <a:t>是关联实际要素对基准所允许的变动全量。</a:t>
            </a:r>
            <a:endParaRPr lang="en-US" altLang="zh-CN" sz="2400" b="1" dirty="0"/>
          </a:p>
          <a:p>
            <a:pPr marL="360000" indent="-342900">
              <a:lnSpc>
                <a:spcPct val="150000"/>
              </a:lnSpc>
              <a:spcBef>
                <a:spcPts val="600"/>
              </a:spcBef>
              <a:buFont typeface="Wingdings" panose="05000000000000000000" pitchFamily="2" charset="2"/>
              <a:buChar char="l"/>
            </a:pPr>
            <a:r>
              <a:rPr lang="en-US" altLang="zh-CN" sz="2400" b="1" dirty="0">
                <a:solidFill>
                  <a:srgbClr val="FF0000"/>
                </a:solidFill>
              </a:rPr>
              <a:t> </a:t>
            </a:r>
            <a:r>
              <a:rPr lang="zh-CN" altLang="en-US" sz="2400" b="1" dirty="0"/>
              <a:t>根据所允许的跳动方向，可分为径向圆跳动、轴向圆跳动（端面圆跳动）以及斜向圆跳动三种。</a:t>
            </a:r>
            <a:endParaRPr lang="en-US" altLang="zh-CN" sz="2400" b="1" dirty="0"/>
          </a:p>
          <a:p>
            <a:pPr marL="360000" indent="-342900">
              <a:lnSpc>
                <a:spcPct val="150000"/>
              </a:lnSpc>
              <a:spcBef>
                <a:spcPts val="600"/>
              </a:spcBef>
              <a:buFont typeface="Wingdings" panose="05000000000000000000" pitchFamily="2" charset="2"/>
              <a:buChar char="l"/>
            </a:pPr>
            <a:endParaRPr lang="en-US" altLang="zh-CN" sz="2400" b="1" dirty="0">
              <a:solidFill>
                <a:srgbClr val="0B0201"/>
              </a:solidFill>
            </a:endParaRPr>
          </a:p>
          <a:p>
            <a:pPr marL="360000" indent="-342900">
              <a:lnSpc>
                <a:spcPct val="150000"/>
              </a:lnSpc>
              <a:spcBef>
                <a:spcPts val="600"/>
              </a:spcBef>
              <a:buFont typeface="Wingdings" panose="05000000000000000000" pitchFamily="2" charset="2"/>
              <a:buChar char="l"/>
            </a:pPr>
            <a:endParaRPr lang="zh-CN" altLang="en-US" sz="2400" dirty="0"/>
          </a:p>
        </p:txBody>
      </p:sp>
      <p:pic>
        <p:nvPicPr>
          <p:cNvPr id="152577" name="Picture 1">
            <a:extLst>
              <a:ext uri="{FF2B5EF4-FFF2-40B4-BE49-F238E27FC236}">
                <a16:creationId xmlns:a16="http://schemas.microsoft.com/office/drawing/2014/main" id="{4B082D65-9FD9-4AAF-BA8F-C8BD496AF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00" t="3275" r="1575" b="2592"/>
          <a:stretch>
            <a:fillRect/>
          </a:stretch>
        </p:blipFill>
        <p:spPr bwMode="auto">
          <a:xfrm>
            <a:off x="3547068" y="3060366"/>
            <a:ext cx="6969524" cy="368238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410F9196-DEA4-48C6-9FF8-56BAA5E811BD}"/>
              </a:ext>
            </a:extLst>
          </p:cNvPr>
          <p:cNvSpPr>
            <a:spLocks noChangeArrowheads="1"/>
          </p:cNvSpPr>
          <p:nvPr/>
        </p:nvSpPr>
        <p:spPr bwMode="auto">
          <a:xfrm>
            <a:off x="5124659" y="6434010"/>
            <a:ext cx="456252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 </a:t>
            </a:r>
            <a:r>
              <a:rPr kumimoji="0" lang="zh-CN" altLang="en-US"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Courier New" panose="02070309020205020404" pitchFamily="49" charset="0"/>
              </a:rPr>
              <a:t>圆跳动误差的测量</a:t>
            </a:r>
            <a:endParaRPr kumimoji="0" lang="zh-CN" altLang="en-US" sz="4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656453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60E921F4-9040-41F1-A61D-589E46727BF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2" name="Rectangle 3">
            <a:extLst>
              <a:ext uri="{FF2B5EF4-FFF2-40B4-BE49-F238E27FC236}">
                <a16:creationId xmlns:a16="http://schemas.microsoft.com/office/drawing/2014/main" id="{83484D14-3258-471C-851F-CA9335227755}"/>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径向圆跳动公差带</a:t>
            </a:r>
            <a:r>
              <a:rPr lang="zh-CN" altLang="en-US" sz="2400" b="1" dirty="0"/>
              <a:t>是在垂直于基准轴线的任一测量平面内，半径差为公差值</a:t>
            </a:r>
            <a:r>
              <a:rPr lang="en-US" altLang="zh-CN" sz="2400" b="1" dirty="0"/>
              <a:t>t</a:t>
            </a:r>
            <a:r>
              <a:rPr lang="zh-CN" altLang="en-US" sz="2400" b="1" dirty="0"/>
              <a:t>，圆心在基准轴线上的两同心圆之间的区域。</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如图所示，该项圆跳动公差的含义是：</a:t>
            </a:r>
            <a:r>
              <a:rPr lang="en-US" altLang="zh-CN" sz="2400" b="1" dirty="0" err="1"/>
              <a:t>Ød</a:t>
            </a:r>
            <a:r>
              <a:rPr lang="zh-CN" altLang="en-US" sz="2400" b="1" dirty="0"/>
              <a:t>圆柱面绕基准轴线作无轴向移动回转时，在任一测量平面内的径向跳动量不得大于公差值</a:t>
            </a:r>
            <a:r>
              <a:rPr lang="en-US" altLang="zh-CN" sz="2400" b="1" dirty="0"/>
              <a:t>0.05mm</a:t>
            </a:r>
            <a:r>
              <a:rPr lang="zh-CN" altLang="en-US" sz="2400" b="1" dirty="0"/>
              <a:t>。</a:t>
            </a:r>
            <a:endParaRPr lang="en-US" altLang="zh-CN" sz="2400" b="1" dirty="0"/>
          </a:p>
          <a:p>
            <a:pPr marL="360000" indent="-342900">
              <a:lnSpc>
                <a:spcPct val="150000"/>
              </a:lnSpc>
              <a:spcBef>
                <a:spcPts val="600"/>
              </a:spcBef>
              <a:buFont typeface="Wingdings" panose="05000000000000000000" pitchFamily="2" charset="2"/>
              <a:buChar char="l"/>
            </a:pPr>
            <a:endParaRPr lang="en-US" altLang="zh-CN" sz="2400" b="1" dirty="0">
              <a:solidFill>
                <a:srgbClr val="0B0201"/>
              </a:solidFill>
            </a:endParaRPr>
          </a:p>
          <a:p>
            <a:pPr marL="360000" indent="-342900">
              <a:lnSpc>
                <a:spcPct val="150000"/>
              </a:lnSpc>
              <a:spcBef>
                <a:spcPts val="600"/>
              </a:spcBef>
              <a:buFont typeface="Wingdings" panose="05000000000000000000" pitchFamily="2" charset="2"/>
              <a:buChar char="l"/>
            </a:pPr>
            <a:endParaRPr lang="zh-CN" altLang="en-US" sz="2400" dirty="0"/>
          </a:p>
        </p:txBody>
      </p:sp>
      <p:pic>
        <p:nvPicPr>
          <p:cNvPr id="131074" name="Picture 2">
            <a:extLst>
              <a:ext uri="{FF2B5EF4-FFF2-40B4-BE49-F238E27FC236}">
                <a16:creationId xmlns:a16="http://schemas.microsoft.com/office/drawing/2014/main" id="{28D2C9FA-1E15-4F2F-8E3F-CB113EB25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4346"/>
          <a:stretch>
            <a:fillRect/>
          </a:stretch>
        </p:blipFill>
        <p:spPr bwMode="auto">
          <a:xfrm>
            <a:off x="1795402" y="3429000"/>
            <a:ext cx="7546717" cy="337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91510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60E921F4-9040-41F1-A61D-589E46727BF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2" name="Rectangle 3">
            <a:extLst>
              <a:ext uri="{FF2B5EF4-FFF2-40B4-BE49-F238E27FC236}">
                <a16:creationId xmlns:a16="http://schemas.microsoft.com/office/drawing/2014/main" id="{83484D14-3258-471C-851F-CA9335227755}"/>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轴向圆跳动（端面圆跳动）公差带是</a:t>
            </a:r>
            <a:r>
              <a:rPr lang="zh-CN" altLang="en-US" sz="2400" b="1" dirty="0"/>
              <a:t>在以基准轴线为轴线的任一直径的测量圆柱上，沿其素线方向宽度为公差值</a:t>
            </a:r>
            <a:r>
              <a:rPr lang="en-US" altLang="zh-CN" sz="2400" b="1" dirty="0"/>
              <a:t>t</a:t>
            </a:r>
            <a:r>
              <a:rPr lang="zh-CN" altLang="en-US" sz="2400" b="1" dirty="0"/>
              <a:t>的圆柱面区域。</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如图所示，该项圆跳动公差的含义是：当零件绕基准轴线作无轴向移动回转时，在左端面上任一测量直径处的轴向跳动量均不得大于公差值</a:t>
            </a:r>
            <a:r>
              <a:rPr lang="en-US" altLang="zh-CN" sz="2400" b="1" dirty="0"/>
              <a:t>0.05mm</a:t>
            </a:r>
            <a:r>
              <a:rPr lang="zh-CN" altLang="en-US" sz="2400" b="1" dirty="0"/>
              <a:t>。</a:t>
            </a:r>
            <a:endParaRPr lang="en-US" altLang="zh-CN" sz="2400" b="1" dirty="0"/>
          </a:p>
          <a:p>
            <a:pPr marL="360000" indent="-342900">
              <a:lnSpc>
                <a:spcPct val="150000"/>
              </a:lnSpc>
              <a:spcBef>
                <a:spcPts val="600"/>
              </a:spcBef>
              <a:buFont typeface="Wingdings" panose="05000000000000000000" pitchFamily="2" charset="2"/>
              <a:buChar char="l"/>
            </a:pPr>
            <a:endParaRPr lang="en-US" altLang="zh-CN" sz="2400" b="1" dirty="0">
              <a:solidFill>
                <a:srgbClr val="0B0201"/>
              </a:solidFill>
            </a:endParaRPr>
          </a:p>
          <a:p>
            <a:pPr marL="360000" indent="-342900">
              <a:lnSpc>
                <a:spcPct val="150000"/>
              </a:lnSpc>
              <a:spcBef>
                <a:spcPts val="600"/>
              </a:spcBef>
              <a:buFont typeface="Wingdings" panose="05000000000000000000" pitchFamily="2" charset="2"/>
              <a:buChar char="l"/>
            </a:pPr>
            <a:endParaRPr lang="zh-CN" altLang="en-US" sz="2400" dirty="0"/>
          </a:p>
        </p:txBody>
      </p:sp>
      <p:pic>
        <p:nvPicPr>
          <p:cNvPr id="132098" name="Picture 2">
            <a:extLst>
              <a:ext uri="{FF2B5EF4-FFF2-40B4-BE49-F238E27FC236}">
                <a16:creationId xmlns:a16="http://schemas.microsoft.com/office/drawing/2014/main" id="{E4C28D13-EFAC-4588-9E6D-3622E65F3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56" t="5797" r="5568"/>
          <a:stretch>
            <a:fillRect/>
          </a:stretch>
        </p:blipFill>
        <p:spPr bwMode="auto">
          <a:xfrm>
            <a:off x="2462915" y="3361140"/>
            <a:ext cx="7249477" cy="3496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0373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60E921F4-9040-41F1-A61D-589E46727BF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2" name="Rectangle 3">
            <a:extLst>
              <a:ext uri="{FF2B5EF4-FFF2-40B4-BE49-F238E27FC236}">
                <a16:creationId xmlns:a16="http://schemas.microsoft.com/office/drawing/2014/main" id="{83484D14-3258-471C-851F-CA9335227755}"/>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斜向圆跳动公差带</a:t>
            </a:r>
            <a:r>
              <a:rPr lang="zh-CN" altLang="en-US" sz="2400" b="1" dirty="0"/>
              <a:t>是在与基准轴线同轴的任一测量圆锥面上，沿素线方向宽度为</a:t>
            </a:r>
            <a:r>
              <a:rPr lang="en-US" altLang="zh-CN" sz="2400" b="1" dirty="0"/>
              <a:t>t</a:t>
            </a:r>
            <a:r>
              <a:rPr lang="zh-CN" altLang="en-US" sz="2400" b="1" dirty="0"/>
              <a:t>的圆锥面区域。</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如图所示，该项圆跳动公差的含义是：圆锥表面绕基准轴线作无轴向移动回转时，在任一测量圆锥面上的跳动均不得大于公差值</a:t>
            </a:r>
            <a:r>
              <a:rPr lang="en-US" altLang="zh-CN" sz="2400" b="1" dirty="0"/>
              <a:t>0.05mm</a:t>
            </a:r>
            <a:r>
              <a:rPr lang="zh-CN" altLang="en-US" sz="2400" b="1" dirty="0"/>
              <a:t>。</a:t>
            </a:r>
            <a:endParaRPr lang="en-US" altLang="zh-CN" sz="2400" b="1" dirty="0"/>
          </a:p>
          <a:p>
            <a:pPr marL="360000" indent="-342900">
              <a:lnSpc>
                <a:spcPct val="150000"/>
              </a:lnSpc>
              <a:spcBef>
                <a:spcPts val="600"/>
              </a:spcBef>
              <a:buFont typeface="Wingdings" panose="05000000000000000000" pitchFamily="2" charset="2"/>
              <a:buChar char="l"/>
            </a:pPr>
            <a:endParaRPr lang="en-US" altLang="zh-CN" sz="2400" b="1" dirty="0">
              <a:solidFill>
                <a:srgbClr val="0B0201"/>
              </a:solidFill>
            </a:endParaRPr>
          </a:p>
          <a:p>
            <a:pPr marL="360000" indent="-342900">
              <a:lnSpc>
                <a:spcPct val="150000"/>
              </a:lnSpc>
              <a:spcBef>
                <a:spcPts val="600"/>
              </a:spcBef>
              <a:buFont typeface="Wingdings" panose="05000000000000000000" pitchFamily="2" charset="2"/>
              <a:buChar char="l"/>
            </a:pPr>
            <a:endParaRPr lang="zh-CN" altLang="en-US" sz="2400" dirty="0"/>
          </a:p>
        </p:txBody>
      </p:sp>
      <p:pic>
        <p:nvPicPr>
          <p:cNvPr id="133122" name="Picture 2">
            <a:extLst>
              <a:ext uri="{FF2B5EF4-FFF2-40B4-BE49-F238E27FC236}">
                <a16:creationId xmlns:a16="http://schemas.microsoft.com/office/drawing/2014/main" id="{01954BFD-BB2F-4DC9-A52D-F2FF98D917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075" t="4642" r="2458"/>
          <a:stretch>
            <a:fillRect/>
          </a:stretch>
        </p:blipFill>
        <p:spPr bwMode="auto">
          <a:xfrm>
            <a:off x="1903278" y="3306711"/>
            <a:ext cx="8490402" cy="3485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53496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5" name="Rectangle 3"/>
          <p:cNvSpPr>
            <a:spLocks noGrp="1" noChangeArrowheads="1"/>
          </p:cNvSpPr>
          <p:nvPr>
            <p:ph type="body" idx="1"/>
          </p:nvPr>
        </p:nvSpPr>
        <p:spPr>
          <a:xfrm>
            <a:off x="852268" y="954086"/>
            <a:ext cx="10683240" cy="5451475"/>
          </a:xfrm>
        </p:spPr>
        <p:txBody>
          <a:bodyPr/>
          <a:lstStyle/>
          <a:p>
            <a:pPr>
              <a:buFont typeface="Wingdings" panose="05000000000000000000" pitchFamily="2" charset="2"/>
              <a:buNone/>
            </a:pPr>
            <a:endParaRPr lang="en-US" altLang="zh-CN" sz="2400" b="1" dirty="0">
              <a:solidFill>
                <a:srgbClr val="0B0201"/>
              </a:solidFill>
            </a:endParaRPr>
          </a:p>
          <a:p>
            <a:pPr>
              <a:buFont typeface="Wingdings" panose="05000000000000000000" pitchFamily="2" charset="2"/>
              <a:buNone/>
            </a:pPr>
            <a:r>
              <a:rPr lang="zh-CN" altLang="en-US" sz="2400" b="1" dirty="0">
                <a:solidFill>
                  <a:srgbClr val="0B0201"/>
                </a:solidFill>
              </a:rPr>
              <a:t>采用跳动公差时，可进一步给出相应的形状公差（其数值应小于跳动公差值）。</a:t>
            </a:r>
          </a:p>
          <a:p>
            <a:pPr>
              <a:buFont typeface="Wingdings" panose="05000000000000000000" pitchFamily="2" charset="2"/>
              <a:buNone/>
            </a:pPr>
            <a:endParaRPr lang="zh-CN" altLang="en-US" b="1" dirty="0">
              <a:solidFill>
                <a:srgbClr val="0B0201"/>
              </a:solidFill>
              <a:latin typeface="宋体" panose="02010600030101010101" pitchFamily="2" charset="-122"/>
            </a:endParaRPr>
          </a:p>
          <a:p>
            <a:pPr>
              <a:buFont typeface="Wingdings" panose="05000000000000000000" pitchFamily="2" charset="2"/>
              <a:buNone/>
            </a:pPr>
            <a:r>
              <a:rPr lang="zh-CN" altLang="en-US" b="1" dirty="0">
                <a:solidFill>
                  <a:srgbClr val="0B0201"/>
                </a:solidFill>
                <a:latin typeface="宋体" panose="02010600030101010101" pitchFamily="2" charset="-122"/>
              </a:rPr>
              <a:t>   </a:t>
            </a:r>
          </a:p>
          <a:p>
            <a:pPr>
              <a:buFont typeface="Wingdings" panose="05000000000000000000" pitchFamily="2" charset="2"/>
              <a:buNone/>
            </a:pPr>
            <a:endParaRPr lang="en-US" altLang="zh-CN" b="1" dirty="0">
              <a:solidFill>
                <a:srgbClr val="0B0201"/>
              </a:solidFill>
              <a:latin typeface="宋体" panose="02010600030101010101" pitchFamily="2" charset="-122"/>
            </a:endParaRPr>
          </a:p>
        </p:txBody>
      </p:sp>
      <p:pic>
        <p:nvPicPr>
          <p:cNvPr id="22323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8020" y="2124378"/>
            <a:ext cx="6396941" cy="4281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a:extLst>
              <a:ext uri="{FF2B5EF4-FFF2-40B4-BE49-F238E27FC236}">
                <a16:creationId xmlns:a16="http://schemas.microsoft.com/office/drawing/2014/main" id="{D7539B52-B5B9-4916-B131-C2BD9A4ACF37}"/>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Tree>
    <p:extLst>
      <p:ext uri="{BB962C8B-B14F-4D97-AF65-F5344CB8AC3E}">
        <p14:creationId xmlns:p14="http://schemas.microsoft.com/office/powerpoint/2010/main" val="258365408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60E921F4-9040-41F1-A61D-589E46727BF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2" name="Rectangle 3">
            <a:extLst>
              <a:ext uri="{FF2B5EF4-FFF2-40B4-BE49-F238E27FC236}">
                <a16:creationId xmlns:a16="http://schemas.microsoft.com/office/drawing/2014/main" id="{83484D14-3258-471C-851F-CA9335227755}"/>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lvl="0" indent="0" defTabSz="914400">
              <a:spcBef>
                <a:spcPts val="0"/>
              </a:spcBef>
              <a:buNone/>
            </a:pPr>
            <a:r>
              <a:rPr lang="en-US" altLang="zh-CN" sz="4000" b="1" dirty="0">
                <a:solidFill>
                  <a:srgbClr val="961B0E"/>
                </a:solidFill>
                <a:cs typeface="Times New Roman" panose="02020603050405020304" pitchFamily="18" charset="0"/>
              </a:rPr>
              <a:t>2.</a:t>
            </a:r>
            <a:r>
              <a:rPr lang="zh-CN" altLang="en-US" sz="4000" b="1" dirty="0">
                <a:solidFill>
                  <a:srgbClr val="961B0E"/>
                </a:solidFill>
                <a:cs typeface="Times New Roman" panose="02020603050405020304" pitchFamily="18" charset="0"/>
              </a:rPr>
              <a:t>全跳动公差</a:t>
            </a:r>
          </a:p>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全跳动公差</a:t>
            </a:r>
            <a:r>
              <a:rPr lang="zh-CN" altLang="en-US" sz="2400" b="1" dirty="0"/>
              <a:t>是关联实际被测要素对理想回转面的允许变动量。</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当理想回转面是以基准轴线为轴线的圆柱面时，称为</a:t>
            </a:r>
            <a:r>
              <a:rPr lang="zh-CN" altLang="en-US" sz="2400" b="1" dirty="0">
                <a:solidFill>
                  <a:srgbClr val="7030A0"/>
                </a:solidFill>
              </a:rPr>
              <a:t>径向全跳动</a:t>
            </a:r>
            <a:r>
              <a:rPr lang="zh-CN" altLang="en-US" sz="2400" b="1" dirty="0"/>
              <a:t>；当理想回转面是与基准轴线垂直的平面时，称为</a:t>
            </a:r>
            <a:r>
              <a:rPr lang="zh-CN" altLang="en-US" sz="2400" b="1" dirty="0">
                <a:solidFill>
                  <a:srgbClr val="7030A0"/>
                </a:solidFill>
              </a:rPr>
              <a:t>轴向</a:t>
            </a:r>
            <a:r>
              <a:rPr lang="en-US" altLang="zh-CN" sz="2400" b="1" dirty="0">
                <a:solidFill>
                  <a:srgbClr val="7030A0"/>
                </a:solidFill>
              </a:rPr>
              <a:t>(</a:t>
            </a:r>
            <a:r>
              <a:rPr lang="zh-CN" altLang="en-US" sz="2400" b="1" dirty="0">
                <a:solidFill>
                  <a:srgbClr val="7030A0"/>
                </a:solidFill>
              </a:rPr>
              <a:t>端面</a:t>
            </a:r>
            <a:r>
              <a:rPr lang="en-US" altLang="zh-CN" sz="2400" b="1" dirty="0">
                <a:solidFill>
                  <a:srgbClr val="7030A0"/>
                </a:solidFill>
              </a:rPr>
              <a:t>)</a:t>
            </a:r>
            <a:r>
              <a:rPr lang="zh-CN" altLang="en-US" sz="2400" b="1" dirty="0">
                <a:solidFill>
                  <a:srgbClr val="7030A0"/>
                </a:solidFill>
              </a:rPr>
              <a:t>全跳动</a:t>
            </a:r>
            <a:r>
              <a:rPr lang="zh-CN" altLang="en-US" sz="2400" b="1" dirty="0"/>
              <a:t>。</a:t>
            </a:r>
            <a:endParaRPr lang="en-US" altLang="zh-CN" sz="2400" b="1" dirty="0"/>
          </a:p>
          <a:p>
            <a:pPr marL="360000" indent="-342900">
              <a:lnSpc>
                <a:spcPct val="150000"/>
              </a:lnSpc>
              <a:spcBef>
                <a:spcPts val="600"/>
              </a:spcBef>
              <a:buFont typeface="Wingdings" panose="05000000000000000000" pitchFamily="2" charset="2"/>
              <a:buChar char="l"/>
            </a:pPr>
            <a:endParaRPr lang="en-US" altLang="zh-CN" sz="2400" b="1" dirty="0">
              <a:solidFill>
                <a:srgbClr val="0B0201"/>
              </a:solidFill>
            </a:endParaRPr>
          </a:p>
          <a:p>
            <a:pPr marL="360000" indent="-342900">
              <a:lnSpc>
                <a:spcPct val="150000"/>
              </a:lnSpc>
              <a:spcBef>
                <a:spcPts val="600"/>
              </a:spcBef>
              <a:buFont typeface="Wingdings" panose="05000000000000000000" pitchFamily="2" charset="2"/>
              <a:buChar char="l"/>
            </a:pPr>
            <a:endParaRPr lang="zh-CN" altLang="en-US" sz="2400" dirty="0"/>
          </a:p>
        </p:txBody>
      </p:sp>
      <p:pic>
        <p:nvPicPr>
          <p:cNvPr id="153602" name="Picture 2">
            <a:extLst>
              <a:ext uri="{FF2B5EF4-FFF2-40B4-BE49-F238E27FC236}">
                <a16:creationId xmlns:a16="http://schemas.microsoft.com/office/drawing/2014/main" id="{2B6CB10F-198E-4B2B-9B74-891CD45370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70" r="1136" b="34703"/>
          <a:stretch/>
        </p:blipFill>
        <p:spPr bwMode="auto">
          <a:xfrm>
            <a:off x="3107073" y="3429000"/>
            <a:ext cx="908492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1501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60E921F4-9040-41F1-A61D-589E46727BF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2" name="Rectangle 3">
            <a:extLst>
              <a:ext uri="{FF2B5EF4-FFF2-40B4-BE49-F238E27FC236}">
                <a16:creationId xmlns:a16="http://schemas.microsoft.com/office/drawing/2014/main" id="{83484D14-3258-471C-851F-CA9335227755}"/>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径向全跳动</a:t>
            </a:r>
            <a:r>
              <a:rPr lang="zh-CN" altLang="en-US" sz="2400" b="1" dirty="0"/>
              <a:t> 其公差带是半径差为公差值</a:t>
            </a:r>
            <a:r>
              <a:rPr lang="en-US" altLang="zh-CN" sz="2400" b="1" dirty="0"/>
              <a:t>t</a:t>
            </a:r>
            <a:r>
              <a:rPr lang="zh-CN" altLang="en-US" sz="2400" b="1" dirty="0"/>
              <a:t>，且与基准轴线同轴的两圆柱面之间的区域。</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如图所示，该项全跳动公差的含义是：</a:t>
            </a:r>
            <a:r>
              <a:rPr lang="en-US" altLang="zh-CN" sz="2400" b="1" dirty="0" err="1"/>
              <a:t>Ød</a:t>
            </a:r>
            <a:r>
              <a:rPr lang="zh-CN" altLang="en-US" sz="2400" b="1" dirty="0"/>
              <a:t>圆柱面绕基准轴线作无轴向移动的连续回转，同时测量指示表的测头平行于基准轴线直线移动，在</a:t>
            </a:r>
            <a:r>
              <a:rPr lang="en-US" altLang="zh-CN" sz="2400" b="1" dirty="0" err="1"/>
              <a:t>Ød</a:t>
            </a:r>
            <a:r>
              <a:rPr lang="zh-CN" altLang="en-US" sz="2400" b="1" dirty="0"/>
              <a:t>整个表面上的跳动量不得大于公差值</a:t>
            </a:r>
            <a:r>
              <a:rPr lang="en-US" altLang="zh-CN" sz="2400" b="1" dirty="0"/>
              <a:t>0.2mm</a:t>
            </a:r>
            <a:r>
              <a:rPr lang="zh-CN" altLang="en-US" sz="2400" b="1" dirty="0"/>
              <a:t>。</a:t>
            </a:r>
            <a:endParaRPr lang="en-US" altLang="zh-CN" sz="2400" b="1" dirty="0"/>
          </a:p>
          <a:p>
            <a:pPr marL="360000" indent="-342900">
              <a:lnSpc>
                <a:spcPct val="150000"/>
              </a:lnSpc>
              <a:spcBef>
                <a:spcPts val="600"/>
              </a:spcBef>
              <a:buFont typeface="Wingdings" panose="05000000000000000000" pitchFamily="2" charset="2"/>
              <a:buChar char="l"/>
            </a:pPr>
            <a:endParaRPr lang="en-US" altLang="zh-CN" sz="2400" b="1" dirty="0">
              <a:solidFill>
                <a:srgbClr val="0B0201"/>
              </a:solidFill>
            </a:endParaRPr>
          </a:p>
          <a:p>
            <a:pPr marL="360000" indent="-342900">
              <a:lnSpc>
                <a:spcPct val="150000"/>
              </a:lnSpc>
              <a:spcBef>
                <a:spcPts val="600"/>
              </a:spcBef>
              <a:buFont typeface="Wingdings" panose="05000000000000000000" pitchFamily="2" charset="2"/>
              <a:buChar char="l"/>
            </a:pPr>
            <a:endParaRPr lang="zh-CN" altLang="en-US" sz="2400" dirty="0"/>
          </a:p>
        </p:txBody>
      </p:sp>
      <p:pic>
        <p:nvPicPr>
          <p:cNvPr id="154626" name="Picture 2">
            <a:extLst>
              <a:ext uri="{FF2B5EF4-FFF2-40B4-BE49-F238E27FC236}">
                <a16:creationId xmlns:a16="http://schemas.microsoft.com/office/drawing/2014/main" id="{BB911B38-9F9A-44BC-8E06-F33E01E453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990" r="1642"/>
          <a:stretch>
            <a:fillRect/>
          </a:stretch>
        </p:blipFill>
        <p:spPr bwMode="auto">
          <a:xfrm>
            <a:off x="1708689" y="3311206"/>
            <a:ext cx="9289892" cy="343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56026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89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320" y="1674496"/>
            <a:ext cx="5318236" cy="4931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标题 1"/>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§2  </a:t>
            </a:r>
            <a:r>
              <a:rPr lang="zh-CN" altLang="en-US" kern="0" dirty="0"/>
              <a:t>几何公差在图样上的表示方法</a:t>
            </a:r>
          </a:p>
        </p:txBody>
      </p:sp>
      <p:sp>
        <p:nvSpPr>
          <p:cNvPr id="168963" name="Rectangle 3"/>
          <p:cNvSpPr>
            <a:spLocks noGrp="1" noChangeArrowheads="1"/>
          </p:cNvSpPr>
          <p:nvPr>
            <p:ph type="body" idx="1"/>
          </p:nvPr>
        </p:nvSpPr>
        <p:spPr>
          <a:xfrm>
            <a:off x="122444" y="1296354"/>
            <a:ext cx="6859586" cy="5184775"/>
          </a:xfrm>
        </p:spPr>
        <p:txBody>
          <a:bodyPr>
            <a:normAutofit lnSpcReduction="10000"/>
          </a:bodyPr>
          <a:lstStyle/>
          <a:p>
            <a:pPr algn="just">
              <a:buFont typeface="Wingdings" panose="05000000000000000000" pitchFamily="2" charset="2"/>
              <a:buNone/>
            </a:pPr>
            <a:r>
              <a:rPr lang="zh-CN" altLang="en-US" sz="4000" b="1" dirty="0">
                <a:solidFill>
                  <a:srgbClr val="FF0000"/>
                </a:solidFill>
              </a:rPr>
              <a:t>一、几何公差框格和基准符号</a:t>
            </a:r>
          </a:p>
          <a:p>
            <a:pPr algn="just">
              <a:lnSpc>
                <a:spcPct val="150000"/>
              </a:lnSpc>
              <a:buFont typeface="Wingdings" panose="05000000000000000000" pitchFamily="2" charset="2"/>
              <a:buNone/>
            </a:pPr>
            <a:r>
              <a:rPr lang="zh-CN" altLang="en-US" sz="4800" b="1" dirty="0">
                <a:solidFill>
                  <a:srgbClr val="0B0201"/>
                </a:solidFill>
              </a:rPr>
              <a:t>  </a:t>
            </a:r>
            <a:r>
              <a:rPr lang="en-US" altLang="zh-CN" sz="3600" b="1" dirty="0">
                <a:solidFill>
                  <a:srgbClr val="961B0E"/>
                </a:solidFill>
              </a:rPr>
              <a:t>1.  </a:t>
            </a:r>
            <a:r>
              <a:rPr lang="zh-CN" altLang="en-US" sz="3600" b="1" dirty="0">
                <a:solidFill>
                  <a:srgbClr val="961B0E"/>
                </a:solidFill>
              </a:rPr>
              <a:t>形状公差框格</a:t>
            </a:r>
          </a:p>
          <a:p>
            <a:pPr algn="just">
              <a:lnSpc>
                <a:spcPct val="150000"/>
              </a:lnSpc>
              <a:buFont typeface="Wingdings" panose="05000000000000000000" pitchFamily="2" charset="2"/>
              <a:buChar char="ü"/>
            </a:pPr>
            <a:r>
              <a:rPr lang="zh-CN" altLang="en-US" sz="3200" b="1" dirty="0">
                <a:solidFill>
                  <a:srgbClr val="0B0201"/>
                </a:solidFill>
              </a:rPr>
              <a:t>形状公差框共两格。</a:t>
            </a:r>
          </a:p>
          <a:p>
            <a:pPr algn="just">
              <a:lnSpc>
                <a:spcPct val="150000"/>
              </a:lnSpc>
              <a:buFont typeface="Wingdings" panose="05000000000000000000" pitchFamily="2" charset="2"/>
              <a:buChar char="ü"/>
            </a:pPr>
            <a:r>
              <a:rPr lang="zh-CN" altLang="en-US" sz="3200" b="1" dirty="0">
                <a:solidFill>
                  <a:srgbClr val="0B0201"/>
                </a:solidFill>
              </a:rPr>
              <a:t>用带箭头的指引线将框格与被测要素相连</a:t>
            </a:r>
            <a:endParaRPr lang="zh-CN" altLang="en-US" sz="2800" b="1" dirty="0">
              <a:solidFill>
                <a:srgbClr val="0B0201"/>
              </a:solidFill>
            </a:endParaRPr>
          </a:p>
          <a:p>
            <a:pPr algn="just">
              <a:buFont typeface="Wingdings" panose="05000000000000000000" pitchFamily="2" charset="2"/>
              <a:buNone/>
            </a:pPr>
            <a:endParaRPr lang="zh-CN" altLang="en-US" sz="2000" b="1" dirty="0">
              <a:solidFill>
                <a:srgbClr val="0B0201"/>
              </a:solidFill>
            </a:endParaRPr>
          </a:p>
          <a:p>
            <a:pPr algn="just">
              <a:buFont typeface="Wingdings" panose="05000000000000000000" pitchFamily="2" charset="2"/>
              <a:buNone/>
            </a:pPr>
            <a:r>
              <a:rPr lang="zh-CN" altLang="en-US" sz="2000" b="1" dirty="0">
                <a:solidFill>
                  <a:srgbClr val="0B0201"/>
                </a:solidFill>
              </a:rPr>
              <a:t>                                                        </a:t>
            </a:r>
          </a:p>
          <a:p>
            <a:pPr algn="just">
              <a:buFont typeface="Wingdings" panose="05000000000000000000" pitchFamily="2" charset="2"/>
              <a:buNone/>
            </a:pPr>
            <a:r>
              <a:rPr lang="zh-CN" altLang="en-US" sz="2000" b="1" dirty="0">
                <a:solidFill>
                  <a:srgbClr val="0B0201"/>
                </a:solidFill>
              </a:rPr>
              <a:t>                   </a:t>
            </a:r>
            <a:endParaRPr lang="zh-CN" altLang="en-US" sz="3600" b="1" dirty="0"/>
          </a:p>
        </p:txBody>
      </p:sp>
    </p:spTree>
    <p:extLst>
      <p:ext uri="{BB962C8B-B14F-4D97-AF65-F5344CB8AC3E}">
        <p14:creationId xmlns:p14="http://schemas.microsoft.com/office/powerpoint/2010/main" val="369769337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30" name="Rectangle 6"/>
          <p:cNvSpPr>
            <a:spLocks noChangeArrowheads="1"/>
          </p:cNvSpPr>
          <p:nvPr/>
        </p:nvSpPr>
        <p:spPr bwMode="auto">
          <a:xfrm>
            <a:off x="1414403" y="4598749"/>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7" name="标题 1">
            <a:extLst>
              <a:ext uri="{FF2B5EF4-FFF2-40B4-BE49-F238E27FC236}">
                <a16:creationId xmlns:a16="http://schemas.microsoft.com/office/drawing/2014/main" id="{60E921F4-9040-41F1-A61D-589E46727BF6}"/>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§3  </a:t>
            </a:r>
            <a:r>
              <a:rPr lang="zh-CN" altLang="en-US" kern="0" dirty="0"/>
              <a:t>几何公差带</a:t>
            </a:r>
          </a:p>
        </p:txBody>
      </p:sp>
      <p:sp>
        <p:nvSpPr>
          <p:cNvPr id="12" name="Rectangle 3">
            <a:extLst>
              <a:ext uri="{FF2B5EF4-FFF2-40B4-BE49-F238E27FC236}">
                <a16:creationId xmlns:a16="http://schemas.microsoft.com/office/drawing/2014/main" id="{83484D14-3258-471C-851F-CA9335227755}"/>
              </a:ext>
            </a:extLst>
          </p:cNvPr>
          <p:cNvSpPr txBox="1">
            <a:spLocks noChangeArrowheads="1"/>
          </p:cNvSpPr>
          <p:nvPr/>
        </p:nvSpPr>
        <p:spPr>
          <a:xfrm>
            <a:off x="181428" y="981075"/>
            <a:ext cx="11812452" cy="52355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360000" indent="-342900">
              <a:lnSpc>
                <a:spcPct val="150000"/>
              </a:lnSpc>
              <a:spcBef>
                <a:spcPts val="600"/>
              </a:spcBef>
              <a:buFont typeface="Wingdings" panose="05000000000000000000" pitchFamily="2" charset="2"/>
              <a:buChar char="l"/>
            </a:pPr>
            <a:r>
              <a:rPr lang="zh-CN" altLang="en-US" sz="2400" b="1" dirty="0">
                <a:solidFill>
                  <a:srgbClr val="FF0000"/>
                </a:solidFill>
              </a:rPr>
              <a:t>端面全跳动 </a:t>
            </a:r>
            <a:r>
              <a:rPr lang="zh-CN" altLang="en-US" sz="2400" b="1" dirty="0"/>
              <a:t>其公差带是距离为公差值</a:t>
            </a:r>
            <a:r>
              <a:rPr lang="en-US" altLang="zh-CN" sz="2400" b="1" dirty="0"/>
              <a:t>t</a:t>
            </a:r>
            <a:r>
              <a:rPr lang="zh-CN" altLang="en-US" sz="2400" b="1" dirty="0"/>
              <a:t>，且与基准轴线垂直的两平行平面之间的区域。</a:t>
            </a:r>
            <a:endParaRPr lang="en-US" altLang="zh-CN" sz="2400" b="1" dirty="0"/>
          </a:p>
          <a:p>
            <a:pPr marL="360000" indent="-342900">
              <a:lnSpc>
                <a:spcPct val="150000"/>
              </a:lnSpc>
              <a:spcBef>
                <a:spcPts val="600"/>
              </a:spcBef>
              <a:buFont typeface="Wingdings" panose="05000000000000000000" pitchFamily="2" charset="2"/>
              <a:buChar char="l"/>
            </a:pPr>
            <a:r>
              <a:rPr lang="zh-CN" altLang="en-US" sz="2400" b="1" dirty="0"/>
              <a:t>如图所示，该项全跳动公差的含义是：端面绕基准轴线作无轴向移动地连续回转，同时测量指示表的测头垂直于基准轴线直线移动，在整个端面上的跳动量不得大于</a:t>
            </a:r>
            <a:r>
              <a:rPr lang="en-US" altLang="zh-CN" sz="2400" b="1" dirty="0"/>
              <a:t>0.05mm</a:t>
            </a:r>
            <a:r>
              <a:rPr lang="zh-CN" altLang="en-US" sz="2400" b="1" dirty="0"/>
              <a:t>。</a:t>
            </a:r>
            <a:endParaRPr lang="en-US" altLang="zh-CN" sz="2400" b="1" dirty="0"/>
          </a:p>
          <a:p>
            <a:pPr marL="360000" indent="-342900">
              <a:lnSpc>
                <a:spcPct val="150000"/>
              </a:lnSpc>
              <a:spcBef>
                <a:spcPts val="600"/>
              </a:spcBef>
              <a:buFont typeface="Wingdings" panose="05000000000000000000" pitchFamily="2" charset="2"/>
              <a:buChar char="l"/>
            </a:pPr>
            <a:endParaRPr lang="en-US" altLang="zh-CN" sz="2400" b="1" dirty="0">
              <a:solidFill>
                <a:srgbClr val="0B0201"/>
              </a:solidFill>
            </a:endParaRPr>
          </a:p>
          <a:p>
            <a:pPr marL="360000" indent="-342900">
              <a:lnSpc>
                <a:spcPct val="150000"/>
              </a:lnSpc>
              <a:spcBef>
                <a:spcPts val="600"/>
              </a:spcBef>
              <a:buFont typeface="Wingdings" panose="05000000000000000000" pitchFamily="2" charset="2"/>
              <a:buChar char="l"/>
            </a:pPr>
            <a:endParaRPr lang="zh-CN" altLang="en-US" sz="2400" dirty="0"/>
          </a:p>
        </p:txBody>
      </p:sp>
      <p:pic>
        <p:nvPicPr>
          <p:cNvPr id="155650" name="Picture 2">
            <a:extLst>
              <a:ext uri="{FF2B5EF4-FFF2-40B4-BE49-F238E27FC236}">
                <a16:creationId xmlns:a16="http://schemas.microsoft.com/office/drawing/2014/main" id="{B443D1B2-E47A-4CF9-ACD4-913278B6C2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284" t="1801" r="3169" b="1108"/>
          <a:stretch>
            <a:fillRect/>
          </a:stretch>
        </p:blipFill>
        <p:spPr bwMode="auto">
          <a:xfrm>
            <a:off x="2164304" y="3021428"/>
            <a:ext cx="8613293" cy="372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00589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05840" y="-152081"/>
            <a:ext cx="2895600" cy="1143000"/>
          </a:xfrm>
        </p:spPr>
        <p:txBody>
          <a:bodyPr>
            <a:normAutofit/>
          </a:bodyPr>
          <a:lstStyle/>
          <a:p>
            <a:pPr algn="l"/>
            <a:r>
              <a:rPr lang="zh-CN" altLang="en-US" sz="4400" dirty="0"/>
              <a:t>内容提要</a:t>
            </a:r>
          </a:p>
        </p:txBody>
      </p:sp>
      <p:sp>
        <p:nvSpPr>
          <p:cNvPr id="4" name="Rectangle 3"/>
          <p:cNvSpPr txBox="1">
            <a:spLocks noChangeArrowheads="1"/>
          </p:cNvSpPr>
          <p:nvPr/>
        </p:nvSpPr>
        <p:spPr bwMode="auto">
          <a:xfrm>
            <a:off x="1699894" y="1204279"/>
            <a:ext cx="10202545"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50000"/>
              </a:lnSpc>
              <a:spcBef>
                <a:spcPct val="0"/>
              </a:spcBef>
              <a:buFont typeface="Wingdings" panose="05000000000000000000" pitchFamily="2" charset="2"/>
              <a:buNone/>
              <a:defRPr/>
            </a:pPr>
            <a:r>
              <a:rPr lang="en-US" altLang="zh-CN" sz="3600" kern="0" dirty="0">
                <a:latin typeface="Arial" charset="0"/>
                <a:ea typeface="楷体_GB2312" pitchFamily="49" charset="-122"/>
              </a:rPr>
              <a:t>§1  </a:t>
            </a:r>
            <a:r>
              <a:rPr lang="zh-CN" altLang="en-US" sz="3600" kern="0" dirty="0">
                <a:latin typeface="Arial" charset="0"/>
                <a:ea typeface="楷体_GB2312" pitchFamily="49" charset="-122"/>
              </a:rPr>
              <a:t>零件几何要素和几何公差的特征项目</a:t>
            </a:r>
          </a:p>
          <a:p>
            <a:pPr eaLnBrk="1" hangingPunct="1">
              <a:lnSpc>
                <a:spcPct val="150000"/>
              </a:lnSpc>
              <a:spcBef>
                <a:spcPct val="0"/>
              </a:spcBef>
              <a:buFont typeface="Wingdings" panose="05000000000000000000" pitchFamily="2" charset="2"/>
              <a:buNone/>
              <a:defRPr/>
            </a:pPr>
            <a:r>
              <a:rPr lang="en-US" altLang="zh-CN" sz="3600" kern="0" dirty="0">
                <a:latin typeface="Arial" charset="0"/>
                <a:ea typeface="楷体_GB2312" pitchFamily="49" charset="-122"/>
              </a:rPr>
              <a:t>§2  </a:t>
            </a:r>
            <a:r>
              <a:rPr lang="zh-CN" altLang="en-US" sz="3600" kern="0" dirty="0">
                <a:latin typeface="Arial" charset="0"/>
                <a:ea typeface="楷体_GB2312" pitchFamily="49" charset="-122"/>
              </a:rPr>
              <a:t>几何公差在图样上的表示方法</a:t>
            </a:r>
          </a:p>
          <a:p>
            <a:pPr eaLnBrk="1" hangingPunct="1">
              <a:lnSpc>
                <a:spcPct val="150000"/>
              </a:lnSpc>
              <a:spcBef>
                <a:spcPct val="0"/>
              </a:spcBef>
              <a:buFont typeface="Wingdings" panose="05000000000000000000" pitchFamily="2" charset="2"/>
              <a:buNone/>
              <a:defRPr/>
            </a:pPr>
            <a:r>
              <a:rPr lang="en-US" altLang="zh-CN" sz="3600" kern="0" dirty="0">
                <a:latin typeface="Arial" charset="0"/>
                <a:ea typeface="楷体_GB2312" pitchFamily="49" charset="-122"/>
              </a:rPr>
              <a:t>§3  </a:t>
            </a:r>
            <a:r>
              <a:rPr lang="zh-CN" altLang="en-US" sz="3600" kern="0" dirty="0">
                <a:latin typeface="Arial" charset="0"/>
                <a:ea typeface="楷体_GB2312" pitchFamily="49" charset="-122"/>
              </a:rPr>
              <a:t>几何公差带</a:t>
            </a:r>
          </a:p>
          <a:p>
            <a:pPr eaLnBrk="1" hangingPunct="1">
              <a:lnSpc>
                <a:spcPct val="150000"/>
              </a:lnSpc>
              <a:spcBef>
                <a:spcPct val="0"/>
              </a:spcBef>
              <a:buFont typeface="Wingdings" panose="05000000000000000000" pitchFamily="2" charset="2"/>
              <a:buNone/>
              <a:defRPr/>
            </a:pPr>
            <a:r>
              <a:rPr lang="en-US" altLang="zh-CN" sz="3600" kern="0" dirty="0">
                <a:solidFill>
                  <a:srgbClr val="FF0000"/>
                </a:solidFill>
                <a:latin typeface="Arial" charset="0"/>
                <a:ea typeface="楷体_GB2312" pitchFamily="49" charset="-122"/>
              </a:rPr>
              <a:t>§4  </a:t>
            </a:r>
            <a:r>
              <a:rPr lang="zh-CN" altLang="en-US" sz="3600" kern="0" dirty="0">
                <a:solidFill>
                  <a:srgbClr val="FF0000"/>
                </a:solidFill>
                <a:latin typeface="Arial" charset="0"/>
                <a:ea typeface="楷体_GB2312" pitchFamily="49" charset="-122"/>
              </a:rPr>
              <a:t>公差原则</a:t>
            </a:r>
          </a:p>
          <a:p>
            <a:pPr eaLnBrk="1" hangingPunct="1">
              <a:lnSpc>
                <a:spcPct val="150000"/>
              </a:lnSpc>
              <a:spcBef>
                <a:spcPct val="0"/>
              </a:spcBef>
              <a:buFont typeface="Wingdings" panose="05000000000000000000" pitchFamily="2" charset="2"/>
              <a:buNone/>
              <a:defRPr/>
            </a:pPr>
            <a:r>
              <a:rPr lang="en-US" altLang="zh-CN" sz="3600" kern="0" dirty="0">
                <a:latin typeface="Arial" charset="0"/>
                <a:ea typeface="楷体_GB2312" pitchFamily="49" charset="-122"/>
              </a:rPr>
              <a:t>§5  </a:t>
            </a:r>
            <a:r>
              <a:rPr lang="zh-CN" altLang="en-US" sz="3600" kern="0" dirty="0">
                <a:latin typeface="Arial" charset="0"/>
                <a:ea typeface="楷体_GB2312" pitchFamily="49" charset="-122"/>
              </a:rPr>
              <a:t>几何公差的选择</a:t>
            </a:r>
          </a:p>
          <a:p>
            <a:pPr eaLnBrk="1" hangingPunct="1">
              <a:lnSpc>
                <a:spcPct val="150000"/>
              </a:lnSpc>
              <a:spcBef>
                <a:spcPct val="0"/>
              </a:spcBef>
              <a:buFont typeface="Wingdings" panose="05000000000000000000" pitchFamily="2" charset="2"/>
              <a:buNone/>
              <a:defRPr/>
            </a:pPr>
            <a:r>
              <a:rPr lang="en-US" altLang="zh-CN" sz="3600" kern="0" dirty="0">
                <a:latin typeface="Arial" charset="0"/>
                <a:ea typeface="楷体_GB2312" pitchFamily="49" charset="-122"/>
              </a:rPr>
              <a:t>§6  </a:t>
            </a:r>
            <a:r>
              <a:rPr lang="zh-CN" altLang="en-US" sz="3600" kern="0" dirty="0">
                <a:latin typeface="Arial" charset="0"/>
                <a:ea typeface="楷体_GB2312" pitchFamily="49" charset="-122"/>
              </a:rPr>
              <a:t>几何误差的评定与检测原则</a:t>
            </a:r>
          </a:p>
        </p:txBody>
      </p:sp>
    </p:spTree>
    <p:extLst>
      <p:ext uri="{BB962C8B-B14F-4D97-AF65-F5344CB8AC3E}">
        <p14:creationId xmlns:p14="http://schemas.microsoft.com/office/powerpoint/2010/main" val="236947124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body" idx="1"/>
          </p:nvPr>
        </p:nvSpPr>
        <p:spPr>
          <a:xfrm>
            <a:off x="231494" y="1097840"/>
            <a:ext cx="11424212" cy="4891480"/>
          </a:xfrm>
        </p:spPr>
        <p:txBody>
          <a:bodyPr>
            <a:normAutofit/>
          </a:bodyPr>
          <a:lstStyle/>
          <a:p>
            <a:pPr indent="457200">
              <a:lnSpc>
                <a:spcPct val="160000"/>
              </a:lnSpc>
              <a:buNone/>
            </a:pPr>
            <a:r>
              <a:rPr lang="zh-CN" altLang="en-US" sz="2800" b="1" dirty="0">
                <a:solidFill>
                  <a:srgbClr val="FF0000"/>
                </a:solidFill>
                <a:latin typeface="Times New Roman" panose="02020603050405020304" pitchFamily="18" charset="0"/>
              </a:rPr>
              <a:t>公差原则：</a:t>
            </a:r>
            <a:r>
              <a:rPr lang="zh-CN" altLang="en-US" sz="2800" b="1" dirty="0">
                <a:solidFill>
                  <a:srgbClr val="000000"/>
                </a:solidFill>
                <a:latin typeface="Times New Roman" panose="02020603050405020304" pitchFamily="18" charset="0"/>
                <a:ea typeface="+mj-ea"/>
                <a:cs typeface="+mj-cs"/>
              </a:rPr>
              <a:t>确定同一要素几何公差与尺寸公差之间的相互关系应遵循的原则</a:t>
            </a:r>
            <a:r>
              <a:rPr lang="zh-CN" altLang="en-US" sz="2800" b="1" dirty="0">
                <a:solidFill>
                  <a:srgbClr val="FF0000"/>
                </a:solidFill>
                <a:latin typeface="Times New Roman" panose="02020603050405020304" pitchFamily="18" charset="0"/>
                <a:ea typeface="+mj-ea"/>
                <a:cs typeface="+mj-cs"/>
              </a:rPr>
              <a:t>。</a:t>
            </a:r>
            <a:endParaRPr lang="en-US" altLang="zh-CN" sz="2800" b="1" dirty="0">
              <a:solidFill>
                <a:srgbClr val="FF0000"/>
              </a:solidFill>
              <a:latin typeface="Times New Roman" panose="02020603050405020304" pitchFamily="18" charset="0"/>
              <a:ea typeface="+mj-ea"/>
              <a:cs typeface="+mj-cs"/>
            </a:endParaRPr>
          </a:p>
          <a:p>
            <a:pPr indent="457200" eaLnBrk="1" hangingPunct="1">
              <a:lnSpc>
                <a:spcPct val="160000"/>
              </a:lnSpc>
              <a:buFont typeface="Wingdings" panose="05000000000000000000" pitchFamily="2" charset="2"/>
              <a:buNone/>
            </a:pPr>
            <a:endParaRPr lang="zh-CN" altLang="en-US" sz="1000" b="1" dirty="0">
              <a:solidFill>
                <a:srgbClr val="000000"/>
              </a:solidFill>
              <a:latin typeface="Times New Roman" panose="02020603050405020304" pitchFamily="18" charset="0"/>
              <a:ea typeface="+mj-ea"/>
              <a:cs typeface="+mj-cs"/>
            </a:endParaRPr>
          </a:p>
          <a:p>
            <a:pPr indent="457200" eaLnBrk="1" hangingPunct="1">
              <a:lnSpc>
                <a:spcPct val="160000"/>
              </a:lnSpc>
              <a:buFont typeface="Wingdings" panose="05000000000000000000" pitchFamily="2" charset="2"/>
              <a:buNone/>
            </a:pPr>
            <a:r>
              <a:rPr lang="zh-CN" altLang="en-US" sz="2800" b="1" dirty="0">
                <a:solidFill>
                  <a:srgbClr val="000000"/>
                </a:solidFill>
                <a:latin typeface="Times New Roman" panose="02020603050405020304" pitchFamily="18" charset="0"/>
                <a:ea typeface="+mj-ea"/>
                <a:cs typeface="+mj-cs"/>
              </a:rPr>
              <a:t>公差原则分为：</a:t>
            </a:r>
            <a:endParaRPr lang="en-US" altLang="zh-CN" sz="2800" b="1" dirty="0">
              <a:solidFill>
                <a:srgbClr val="000000"/>
              </a:solidFill>
              <a:latin typeface="Times New Roman" panose="02020603050405020304" pitchFamily="18" charset="0"/>
              <a:ea typeface="+mj-ea"/>
              <a:cs typeface="+mj-cs"/>
            </a:endParaRPr>
          </a:p>
          <a:p>
            <a:pPr marL="1548000" eaLnBrk="1" hangingPunct="1">
              <a:lnSpc>
                <a:spcPct val="160000"/>
              </a:lnSpc>
              <a:buFont typeface="Wingdings" panose="05000000000000000000" pitchFamily="2" charset="2"/>
              <a:buChar char="l"/>
            </a:pPr>
            <a:r>
              <a:rPr lang="zh-CN" altLang="en-US" sz="2800" b="1" dirty="0">
                <a:solidFill>
                  <a:srgbClr val="FF0000"/>
                </a:solidFill>
                <a:latin typeface="Times New Roman" panose="02020603050405020304" pitchFamily="18" charset="0"/>
                <a:ea typeface="+mj-ea"/>
                <a:cs typeface="+mj-cs"/>
              </a:rPr>
              <a:t>独立原则</a:t>
            </a:r>
            <a:endParaRPr lang="en-US" altLang="zh-CN" sz="2800" b="1" dirty="0">
              <a:solidFill>
                <a:srgbClr val="FF0000"/>
              </a:solidFill>
              <a:latin typeface="Times New Roman" panose="02020603050405020304" pitchFamily="18" charset="0"/>
              <a:ea typeface="+mj-ea"/>
              <a:cs typeface="+mj-cs"/>
            </a:endParaRPr>
          </a:p>
          <a:p>
            <a:pPr marL="1548000" eaLnBrk="1" hangingPunct="1">
              <a:lnSpc>
                <a:spcPct val="160000"/>
              </a:lnSpc>
              <a:buFont typeface="Wingdings" panose="05000000000000000000" pitchFamily="2" charset="2"/>
              <a:buChar char="l"/>
            </a:pPr>
            <a:endParaRPr lang="en-US" altLang="zh-CN" sz="2800" b="1" dirty="0">
              <a:solidFill>
                <a:srgbClr val="000000"/>
              </a:solidFill>
              <a:latin typeface="Times New Roman" panose="02020603050405020304" pitchFamily="18" charset="0"/>
              <a:ea typeface="+mj-ea"/>
              <a:cs typeface="+mj-cs"/>
            </a:endParaRPr>
          </a:p>
          <a:p>
            <a:pPr marL="1548000" eaLnBrk="1" hangingPunct="1">
              <a:lnSpc>
                <a:spcPct val="160000"/>
              </a:lnSpc>
              <a:buFont typeface="Wingdings" panose="05000000000000000000" pitchFamily="2" charset="2"/>
              <a:buChar char="l"/>
            </a:pPr>
            <a:r>
              <a:rPr lang="zh-CN" altLang="en-US" sz="2800" b="1" dirty="0">
                <a:solidFill>
                  <a:srgbClr val="FF0000"/>
                </a:solidFill>
                <a:latin typeface="Times New Roman" panose="02020603050405020304" pitchFamily="18" charset="0"/>
                <a:ea typeface="+mj-ea"/>
                <a:cs typeface="+mj-cs"/>
              </a:rPr>
              <a:t>相关要求</a:t>
            </a:r>
            <a:endParaRPr lang="en-US" altLang="zh-CN" sz="2800" b="1" dirty="0">
              <a:solidFill>
                <a:srgbClr val="FF0000"/>
              </a:solidFill>
              <a:latin typeface="Times New Roman" panose="02020603050405020304" pitchFamily="18" charset="0"/>
              <a:ea typeface="+mj-ea"/>
              <a:cs typeface="+mj-cs"/>
            </a:endParaRPr>
          </a:p>
        </p:txBody>
      </p:sp>
      <p:sp>
        <p:nvSpPr>
          <p:cNvPr id="5" name="标题 1"/>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
        <p:nvSpPr>
          <p:cNvPr id="9" name="矩形 8">
            <a:extLst>
              <a:ext uri="{FF2B5EF4-FFF2-40B4-BE49-F238E27FC236}">
                <a16:creationId xmlns:a16="http://schemas.microsoft.com/office/drawing/2014/main" id="{CECFC52A-C4A0-4C62-9F4D-51C19A5D2587}"/>
              </a:ext>
            </a:extLst>
          </p:cNvPr>
          <p:cNvSpPr/>
          <p:nvPr/>
        </p:nvSpPr>
        <p:spPr>
          <a:xfrm>
            <a:off x="4400047" y="4558159"/>
            <a:ext cx="2646878" cy="2292935"/>
          </a:xfrm>
          <a:prstGeom prst="rect">
            <a:avLst/>
          </a:prstGeom>
        </p:spPr>
        <p:txBody>
          <a:bodyPr wrap="none">
            <a:spAutoFit/>
          </a:bodyPr>
          <a:lstStyle/>
          <a:p>
            <a:pPr>
              <a:spcBef>
                <a:spcPts val="600"/>
              </a:spcBef>
            </a:pPr>
            <a:r>
              <a:rPr lang="zh-CN" altLang="en-US" sz="3200" dirty="0">
                <a:latin typeface="Times New Roman" panose="02020603050405020304" pitchFamily="18" charset="0"/>
              </a:rPr>
              <a:t>包容要求</a:t>
            </a:r>
            <a:endParaRPr lang="en-US" altLang="zh-CN" sz="3200" dirty="0">
              <a:latin typeface="Times New Roman" panose="02020603050405020304" pitchFamily="18" charset="0"/>
            </a:endParaRPr>
          </a:p>
          <a:p>
            <a:pPr>
              <a:spcBef>
                <a:spcPts val="600"/>
              </a:spcBef>
            </a:pPr>
            <a:r>
              <a:rPr lang="zh-CN" altLang="en-US" sz="3200" dirty="0">
                <a:latin typeface="Times New Roman" panose="02020603050405020304" pitchFamily="18" charset="0"/>
              </a:rPr>
              <a:t>最大实体要求</a:t>
            </a:r>
            <a:endParaRPr lang="en-US" altLang="zh-CN" sz="3200" dirty="0">
              <a:latin typeface="Times New Roman" panose="02020603050405020304" pitchFamily="18" charset="0"/>
            </a:endParaRPr>
          </a:p>
          <a:p>
            <a:pPr>
              <a:spcBef>
                <a:spcPts val="600"/>
              </a:spcBef>
            </a:pPr>
            <a:r>
              <a:rPr lang="zh-CN" altLang="en-US" sz="3200" dirty="0">
                <a:latin typeface="Times New Roman" panose="02020603050405020304" pitchFamily="18" charset="0"/>
              </a:rPr>
              <a:t>最小实体要求</a:t>
            </a:r>
            <a:endParaRPr lang="en-US" altLang="zh-CN" sz="3200" dirty="0">
              <a:latin typeface="Times New Roman" panose="02020603050405020304" pitchFamily="18" charset="0"/>
            </a:endParaRPr>
          </a:p>
          <a:p>
            <a:pPr>
              <a:spcBef>
                <a:spcPts val="600"/>
              </a:spcBef>
            </a:pPr>
            <a:r>
              <a:rPr lang="zh-CN" altLang="en-US" sz="3200" dirty="0">
                <a:latin typeface="Times New Roman" panose="02020603050405020304" pitchFamily="18" charset="0"/>
              </a:rPr>
              <a:t>可逆要求</a:t>
            </a:r>
            <a:endParaRPr lang="zh-CN" altLang="en-US" sz="3200" dirty="0"/>
          </a:p>
        </p:txBody>
      </p:sp>
      <p:sp>
        <p:nvSpPr>
          <p:cNvPr id="10" name="左大括号 9">
            <a:extLst>
              <a:ext uri="{FF2B5EF4-FFF2-40B4-BE49-F238E27FC236}">
                <a16:creationId xmlns:a16="http://schemas.microsoft.com/office/drawing/2014/main" id="{ED56A318-713E-49EE-B757-91E1F3D3F8BE}"/>
              </a:ext>
            </a:extLst>
          </p:cNvPr>
          <p:cNvSpPr/>
          <p:nvPr/>
        </p:nvSpPr>
        <p:spPr>
          <a:xfrm>
            <a:off x="3703320" y="4724400"/>
            <a:ext cx="396240" cy="1920240"/>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24417190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BC44D6D-12A2-4298-898D-718E585D13AE}"/>
              </a:ext>
            </a:extLst>
          </p:cNvPr>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rPr>
              <a:t>  </a:t>
            </a:r>
            <a:endParaRPr lang="en-US" altLang="zh-CN" sz="100" b="1" kern="0" dirty="0">
              <a:solidFill>
                <a:schemeClr val="folHlink"/>
              </a:solidFill>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rPr>
              <a:t>   3.</a:t>
            </a:r>
            <a:r>
              <a:rPr lang="zh-CN" altLang="en-US" sz="2800" b="1" kern="0" dirty="0">
                <a:solidFill>
                  <a:srgbClr val="961B0E"/>
                </a:solidFill>
              </a:rPr>
              <a:t>最大实体状态</a:t>
            </a:r>
            <a:r>
              <a:rPr lang="en-US" altLang="zh-CN" sz="2800" b="1" kern="0" dirty="0">
                <a:solidFill>
                  <a:srgbClr val="961B0E"/>
                </a:solidFill>
              </a:rPr>
              <a:t>MMC</a:t>
            </a:r>
            <a:r>
              <a:rPr lang="zh-CN" altLang="en-US" sz="2800" b="1" kern="0" dirty="0">
                <a:solidFill>
                  <a:srgbClr val="961B0E"/>
                </a:solidFill>
              </a:rPr>
              <a:t>与最大实体尺寸</a:t>
            </a:r>
            <a:r>
              <a:rPr lang="en-US" altLang="zh-CN" sz="2800" b="1" kern="0" dirty="0">
                <a:solidFill>
                  <a:srgbClr val="961B0E"/>
                </a:solidFill>
              </a:rPr>
              <a:t>MMS</a:t>
            </a:r>
          </a:p>
          <a:p>
            <a:pPr marL="576000" eaLnBrk="1" hangingPunct="1">
              <a:lnSpc>
                <a:spcPct val="150000"/>
              </a:lnSpc>
              <a:spcBef>
                <a:spcPts val="0"/>
              </a:spcBef>
              <a:buFont typeface="Wingdings" panose="05000000000000000000" pitchFamily="2" charset="2"/>
              <a:buChar char="l"/>
            </a:pPr>
            <a:r>
              <a:rPr lang="zh-CN" altLang="en-US" sz="2800" b="1" kern="0" dirty="0">
                <a:solidFill>
                  <a:srgbClr val="FF0000"/>
                </a:solidFill>
              </a:rPr>
              <a:t>最大实体状态（</a:t>
            </a:r>
            <a:r>
              <a:rPr lang="en-US" altLang="zh-CN" sz="2800" b="1" kern="0" dirty="0">
                <a:solidFill>
                  <a:srgbClr val="FF0000"/>
                </a:solidFill>
              </a:rPr>
              <a:t>maximum material condition, MMC</a:t>
            </a:r>
            <a:r>
              <a:rPr lang="zh-CN" altLang="en-US" sz="2800" b="1" kern="0" dirty="0">
                <a:solidFill>
                  <a:srgbClr val="FF0000"/>
                </a:solidFill>
              </a:rPr>
              <a:t>）：</a:t>
            </a:r>
            <a:r>
              <a:rPr lang="zh-CN" altLang="en-US" sz="2800" b="1" kern="0" dirty="0"/>
              <a:t>实际要素在给定长度上处处位于极限尺寸之内，并具有允许的材料量为最多时的状态。最大实体状态不要求要素具有理想形状。</a:t>
            </a:r>
          </a:p>
          <a:p>
            <a:pPr marL="576000" eaLnBrk="1" hangingPunct="1">
              <a:lnSpc>
                <a:spcPct val="150000"/>
              </a:lnSpc>
              <a:spcBef>
                <a:spcPts val="0"/>
              </a:spcBef>
              <a:buFont typeface="Wingdings" panose="05000000000000000000" pitchFamily="2" charset="2"/>
              <a:buChar char="l"/>
            </a:pPr>
            <a:r>
              <a:rPr lang="zh-CN" altLang="en-US" sz="2800" b="1" kern="0" dirty="0">
                <a:solidFill>
                  <a:srgbClr val="FF0000"/>
                </a:solidFill>
              </a:rPr>
              <a:t>最大实体尺寸（</a:t>
            </a:r>
            <a:r>
              <a:rPr lang="en-US" altLang="zh-CN" sz="2800" b="1" kern="0" dirty="0">
                <a:solidFill>
                  <a:srgbClr val="FF0000"/>
                </a:solidFill>
              </a:rPr>
              <a:t>maximum material size, MMS</a:t>
            </a:r>
            <a:r>
              <a:rPr lang="zh-CN" altLang="en-US" sz="2800" b="1" kern="0" dirty="0">
                <a:solidFill>
                  <a:srgbClr val="FF0000"/>
                </a:solidFill>
              </a:rPr>
              <a:t>）：</a:t>
            </a:r>
            <a:r>
              <a:rPr lang="zh-CN" altLang="en-US" sz="2800" b="1" kern="0" dirty="0"/>
              <a:t>实际要素在最大实体状态下的极限尺寸。</a:t>
            </a:r>
            <a:endParaRPr lang="en-US" altLang="zh-CN" sz="2800" b="1" kern="0" dirty="0"/>
          </a:p>
          <a:p>
            <a:pPr marL="576000" eaLnBrk="1" hangingPunct="1">
              <a:lnSpc>
                <a:spcPct val="150000"/>
              </a:lnSpc>
              <a:spcBef>
                <a:spcPts val="0"/>
              </a:spcBef>
              <a:buFont typeface="Wingdings" panose="05000000000000000000" pitchFamily="2" charset="2"/>
              <a:buChar char="l"/>
            </a:pPr>
            <a:r>
              <a:rPr lang="zh-CN" altLang="en-US" sz="2800" b="1" kern="0" dirty="0"/>
              <a:t>内表面</a:t>
            </a:r>
            <a:r>
              <a:rPr lang="en-US" altLang="zh-CN" sz="2800" b="1" kern="0" dirty="0"/>
              <a:t>(</a:t>
            </a:r>
            <a:r>
              <a:rPr lang="zh-CN" altLang="en-US" sz="2800" b="1" kern="0" dirty="0"/>
              <a:t>孔</a:t>
            </a:r>
            <a:r>
              <a:rPr lang="en-US" altLang="zh-CN" sz="2800" b="1" kern="0" dirty="0"/>
              <a:t>)</a:t>
            </a:r>
            <a:r>
              <a:rPr lang="zh-CN" altLang="en-US" sz="2800" b="1" kern="0" dirty="0"/>
              <a:t>和外表面</a:t>
            </a:r>
            <a:r>
              <a:rPr lang="en-US" altLang="zh-CN" sz="2800" b="1" kern="0" dirty="0"/>
              <a:t>(</a:t>
            </a:r>
            <a:r>
              <a:rPr lang="zh-CN" altLang="en-US" sz="2800" b="1" kern="0" dirty="0"/>
              <a:t>轴</a:t>
            </a:r>
            <a:r>
              <a:rPr lang="en-US" altLang="zh-CN" sz="2800" b="1" kern="0" dirty="0"/>
              <a:t>)</a:t>
            </a:r>
            <a:r>
              <a:rPr lang="zh-CN" altLang="en-US" sz="2800" b="1" kern="0" dirty="0"/>
              <a:t>的最大实体尺寸分别为：</a:t>
            </a:r>
            <a:endParaRPr lang="en-US" altLang="zh-CN" sz="2800" b="1" kern="0" dirty="0"/>
          </a:p>
          <a:p>
            <a:pPr marL="233100" indent="0" eaLnBrk="1" hangingPunct="1">
              <a:lnSpc>
                <a:spcPct val="150000"/>
              </a:lnSpc>
              <a:spcBef>
                <a:spcPts val="0"/>
              </a:spcBef>
              <a:buNone/>
            </a:pPr>
            <a:r>
              <a:rPr lang="zh-CN" altLang="en-US" sz="2800" b="1" dirty="0">
                <a:solidFill>
                  <a:srgbClr val="0B0201"/>
                </a:solidFill>
              </a:rPr>
              <a:t>                 轴的</a:t>
            </a:r>
            <a:r>
              <a:rPr lang="en-US" altLang="zh-CN" sz="2800" b="1" dirty="0">
                <a:solidFill>
                  <a:srgbClr val="0B0201"/>
                </a:solidFill>
              </a:rPr>
              <a:t>MMS</a:t>
            </a:r>
            <a:r>
              <a:rPr lang="zh-CN" altLang="en-US" sz="2800" b="1" dirty="0">
                <a:solidFill>
                  <a:srgbClr val="0B0201"/>
                </a:solidFill>
              </a:rPr>
              <a:t>＝</a:t>
            </a:r>
            <a:r>
              <a:rPr lang="en-US" altLang="zh-CN" sz="2800" b="1" i="1" dirty="0" err="1">
                <a:solidFill>
                  <a:srgbClr val="0B0201"/>
                </a:solidFill>
              </a:rPr>
              <a:t>d</a:t>
            </a:r>
            <a:r>
              <a:rPr lang="en-US" altLang="zh-CN" sz="2800" b="1" baseline="-25000" dirty="0" err="1">
                <a:solidFill>
                  <a:srgbClr val="0B0201"/>
                </a:solidFill>
              </a:rPr>
              <a:t>M</a:t>
            </a:r>
            <a:r>
              <a:rPr lang="zh-CN" altLang="en-US" sz="2800" b="1" dirty="0">
                <a:solidFill>
                  <a:srgbClr val="0B0201"/>
                </a:solidFill>
              </a:rPr>
              <a:t>＝轴的上极限尺寸</a:t>
            </a:r>
            <a:r>
              <a:rPr lang="en-US" altLang="zh-CN" sz="2800" b="1" i="1" dirty="0" err="1">
                <a:solidFill>
                  <a:srgbClr val="0B0201"/>
                </a:solidFill>
              </a:rPr>
              <a:t>d</a:t>
            </a:r>
            <a:r>
              <a:rPr lang="en-US" altLang="zh-CN" sz="2800" b="1" baseline="-25000" dirty="0" err="1">
                <a:solidFill>
                  <a:srgbClr val="0B0201"/>
                </a:solidFill>
              </a:rPr>
              <a:t>max</a:t>
            </a:r>
            <a:endParaRPr lang="en-US" altLang="zh-CN" sz="2800" b="1" baseline="-25000" dirty="0">
              <a:solidFill>
                <a:srgbClr val="0B0201"/>
              </a:solidFill>
            </a:endParaRPr>
          </a:p>
          <a:p>
            <a:pPr eaLnBrk="1" hangingPunct="1">
              <a:lnSpc>
                <a:spcPct val="150000"/>
              </a:lnSpc>
              <a:spcBef>
                <a:spcPts val="600"/>
              </a:spcBef>
              <a:buFont typeface="Wingdings" panose="05000000000000000000" pitchFamily="2" charset="2"/>
              <a:buNone/>
            </a:pPr>
            <a:r>
              <a:rPr lang="zh-CN" altLang="en-US" sz="2800" b="1" dirty="0">
                <a:solidFill>
                  <a:srgbClr val="0B0201"/>
                </a:solidFill>
              </a:rPr>
              <a:t>                   孔的</a:t>
            </a:r>
            <a:r>
              <a:rPr lang="en-US" altLang="zh-CN" sz="2800" b="1" dirty="0">
                <a:solidFill>
                  <a:srgbClr val="0B0201"/>
                </a:solidFill>
              </a:rPr>
              <a:t>MMS</a:t>
            </a:r>
            <a:r>
              <a:rPr lang="zh-CN" altLang="en-US" sz="2800" b="1" dirty="0">
                <a:solidFill>
                  <a:srgbClr val="0B0201"/>
                </a:solidFill>
              </a:rPr>
              <a:t>＝</a:t>
            </a:r>
            <a:r>
              <a:rPr lang="en-US" altLang="zh-CN" sz="2800" b="1" i="1" dirty="0">
                <a:solidFill>
                  <a:srgbClr val="0B0201"/>
                </a:solidFill>
              </a:rPr>
              <a:t>D</a:t>
            </a:r>
            <a:r>
              <a:rPr lang="en-US" altLang="zh-CN" sz="2800" b="1" baseline="-25000" dirty="0">
                <a:solidFill>
                  <a:srgbClr val="0B0201"/>
                </a:solidFill>
              </a:rPr>
              <a:t>M</a:t>
            </a:r>
            <a:r>
              <a:rPr lang="zh-CN" altLang="en-US" sz="2800" b="1" dirty="0">
                <a:solidFill>
                  <a:srgbClr val="0B0201"/>
                </a:solidFill>
              </a:rPr>
              <a:t>＝孔的下极限尺寸</a:t>
            </a:r>
            <a:r>
              <a:rPr lang="en-US" altLang="zh-CN" sz="2800" b="1" i="1" dirty="0" err="1">
                <a:solidFill>
                  <a:srgbClr val="0B0201"/>
                </a:solidFill>
              </a:rPr>
              <a:t>D</a:t>
            </a:r>
            <a:r>
              <a:rPr lang="en-US" altLang="zh-CN" sz="2800" b="1" baseline="-25000" dirty="0" err="1">
                <a:solidFill>
                  <a:srgbClr val="0B0201"/>
                </a:solidFill>
              </a:rPr>
              <a:t>min</a:t>
            </a:r>
            <a:r>
              <a:rPr lang="en-US" altLang="zh-CN" sz="1600" b="1" baseline="-25000" dirty="0">
                <a:solidFill>
                  <a:srgbClr val="0B0201"/>
                </a:solidFill>
              </a:rPr>
              <a:t>  </a:t>
            </a:r>
            <a:endParaRPr lang="zh-CN" altLang="en-US" sz="2800" b="1" kern="0" dirty="0">
              <a:solidFill>
                <a:srgbClr val="0B0201"/>
              </a:solidFill>
            </a:endParaRPr>
          </a:p>
        </p:txBody>
      </p:sp>
      <p:sp>
        <p:nvSpPr>
          <p:cNvPr id="12" name="标题 1">
            <a:extLst>
              <a:ext uri="{FF2B5EF4-FFF2-40B4-BE49-F238E27FC236}">
                <a16:creationId xmlns:a16="http://schemas.microsoft.com/office/drawing/2014/main" id="{EB850349-91B3-4BAE-8315-EBDCB3530E8C}"/>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383242662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BC44D6D-12A2-4298-898D-718E585D13AE}"/>
              </a:ext>
            </a:extLst>
          </p:cNvPr>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rPr>
              <a:t>  </a:t>
            </a:r>
            <a:endParaRPr lang="en-US" altLang="zh-CN" sz="100" b="1" kern="0" dirty="0">
              <a:solidFill>
                <a:schemeClr val="folHlink"/>
              </a:solidFill>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rPr>
              <a:t>   4.</a:t>
            </a:r>
            <a:r>
              <a:rPr lang="zh-CN" altLang="en-US" sz="2800" b="1" kern="0" dirty="0">
                <a:solidFill>
                  <a:srgbClr val="961B0E"/>
                </a:solidFill>
              </a:rPr>
              <a:t>最小实体状态</a:t>
            </a:r>
            <a:r>
              <a:rPr lang="en-US" altLang="zh-CN" sz="2800" b="1" kern="0" dirty="0">
                <a:solidFill>
                  <a:srgbClr val="961B0E"/>
                </a:solidFill>
              </a:rPr>
              <a:t>LMC</a:t>
            </a:r>
            <a:r>
              <a:rPr lang="zh-CN" altLang="en-US" sz="2800" b="1" kern="0" dirty="0">
                <a:solidFill>
                  <a:srgbClr val="961B0E"/>
                </a:solidFill>
              </a:rPr>
              <a:t>与最小实体尺寸</a:t>
            </a:r>
            <a:r>
              <a:rPr lang="en-US" altLang="zh-CN" sz="2800" b="1" kern="0" dirty="0">
                <a:solidFill>
                  <a:srgbClr val="961B0E"/>
                </a:solidFill>
              </a:rPr>
              <a:t>LMS</a:t>
            </a:r>
          </a:p>
          <a:p>
            <a:pPr marL="576000" eaLnBrk="1" hangingPunct="1">
              <a:lnSpc>
                <a:spcPct val="150000"/>
              </a:lnSpc>
              <a:spcBef>
                <a:spcPts val="0"/>
              </a:spcBef>
              <a:buFont typeface="Wingdings" panose="05000000000000000000" pitchFamily="2" charset="2"/>
              <a:buChar char="l"/>
            </a:pPr>
            <a:r>
              <a:rPr lang="zh-CN" altLang="en-US" sz="2800" b="1" kern="0" dirty="0">
                <a:solidFill>
                  <a:srgbClr val="FF0000"/>
                </a:solidFill>
              </a:rPr>
              <a:t>最小实体状态（</a:t>
            </a:r>
            <a:r>
              <a:rPr lang="en-US" altLang="zh-CN" sz="2800" b="1" kern="0" dirty="0">
                <a:solidFill>
                  <a:srgbClr val="FF0000"/>
                </a:solidFill>
              </a:rPr>
              <a:t>least material condition, LMC</a:t>
            </a:r>
            <a:r>
              <a:rPr lang="zh-CN" altLang="en-US" sz="2800" b="1" kern="0" dirty="0">
                <a:solidFill>
                  <a:srgbClr val="FF0000"/>
                </a:solidFill>
              </a:rPr>
              <a:t>）：</a:t>
            </a:r>
            <a:r>
              <a:rPr lang="zh-CN" altLang="en-US" sz="2800" b="1" kern="0" dirty="0"/>
              <a:t>实际要素在给定长度上处处位于极限尺寸之内，并具有允许的材料量为最少时的状态。最小实体状态不要求要素具有理想形状。</a:t>
            </a:r>
          </a:p>
          <a:p>
            <a:pPr marL="576000" eaLnBrk="1" hangingPunct="1">
              <a:lnSpc>
                <a:spcPct val="150000"/>
              </a:lnSpc>
              <a:spcBef>
                <a:spcPts val="0"/>
              </a:spcBef>
              <a:buFont typeface="Wingdings" panose="05000000000000000000" pitchFamily="2" charset="2"/>
              <a:buChar char="l"/>
            </a:pPr>
            <a:r>
              <a:rPr lang="zh-CN" altLang="en-US" sz="2800" b="1" kern="0" dirty="0">
                <a:solidFill>
                  <a:srgbClr val="FF0000"/>
                </a:solidFill>
              </a:rPr>
              <a:t>最小实体尺寸</a:t>
            </a:r>
            <a:r>
              <a:rPr lang="en-US" altLang="zh-CN" sz="2800" b="1" kern="0" dirty="0">
                <a:solidFill>
                  <a:srgbClr val="FF0000"/>
                </a:solidFill>
              </a:rPr>
              <a:t>(least material size, LMS)</a:t>
            </a:r>
            <a:r>
              <a:rPr lang="zh-CN" altLang="en-US" sz="2800" b="1" kern="0" dirty="0">
                <a:solidFill>
                  <a:srgbClr val="FF0000"/>
                </a:solidFill>
              </a:rPr>
              <a:t>：</a:t>
            </a:r>
            <a:r>
              <a:rPr lang="zh-CN" altLang="en-US" sz="2800" b="1" kern="0" dirty="0"/>
              <a:t>实际要素在最小实体状态下的极限尺寸。</a:t>
            </a:r>
            <a:endParaRPr lang="en-US" altLang="zh-CN" sz="2800" b="1" kern="0" dirty="0"/>
          </a:p>
          <a:p>
            <a:pPr marL="576000" eaLnBrk="1" hangingPunct="1">
              <a:lnSpc>
                <a:spcPct val="150000"/>
              </a:lnSpc>
              <a:spcBef>
                <a:spcPts val="0"/>
              </a:spcBef>
              <a:buFont typeface="Wingdings" panose="05000000000000000000" pitchFamily="2" charset="2"/>
              <a:buChar char="l"/>
            </a:pPr>
            <a:r>
              <a:rPr lang="zh-CN" altLang="en-US" sz="2800" b="1" kern="0" dirty="0"/>
              <a:t>内表面</a:t>
            </a:r>
            <a:r>
              <a:rPr lang="en-US" altLang="zh-CN" sz="2800" b="1" kern="0" dirty="0"/>
              <a:t>(</a:t>
            </a:r>
            <a:r>
              <a:rPr lang="zh-CN" altLang="en-US" sz="2800" b="1" kern="0" dirty="0"/>
              <a:t>孔</a:t>
            </a:r>
            <a:r>
              <a:rPr lang="en-US" altLang="zh-CN" sz="2800" b="1" kern="0" dirty="0"/>
              <a:t>)</a:t>
            </a:r>
            <a:r>
              <a:rPr lang="zh-CN" altLang="en-US" sz="2800" b="1" kern="0" dirty="0"/>
              <a:t>和外表面</a:t>
            </a:r>
            <a:r>
              <a:rPr lang="en-US" altLang="zh-CN" sz="2800" b="1" kern="0" dirty="0"/>
              <a:t>(</a:t>
            </a:r>
            <a:r>
              <a:rPr lang="zh-CN" altLang="en-US" sz="2800" b="1" kern="0" dirty="0"/>
              <a:t>轴</a:t>
            </a:r>
            <a:r>
              <a:rPr lang="en-US" altLang="zh-CN" sz="2800" b="1" kern="0" dirty="0"/>
              <a:t>)</a:t>
            </a:r>
            <a:r>
              <a:rPr lang="zh-CN" altLang="en-US" sz="2800" b="1" kern="0" dirty="0"/>
              <a:t>的最小实体尺寸分别为：</a:t>
            </a:r>
            <a:endParaRPr lang="en-US" altLang="zh-CN" sz="2800" b="1" kern="0" dirty="0"/>
          </a:p>
          <a:p>
            <a:pPr eaLnBrk="1" hangingPunct="1">
              <a:lnSpc>
                <a:spcPct val="120000"/>
              </a:lnSpc>
              <a:buFont typeface="Wingdings" panose="05000000000000000000" pitchFamily="2" charset="2"/>
              <a:buNone/>
            </a:pPr>
            <a:r>
              <a:rPr lang="zh-CN" altLang="en-US" sz="2800" b="1" dirty="0">
                <a:solidFill>
                  <a:srgbClr val="0B0201"/>
                </a:solidFill>
              </a:rPr>
              <a:t>               轴的</a:t>
            </a:r>
            <a:r>
              <a:rPr lang="en-US" altLang="zh-CN" sz="2800" b="1" dirty="0">
                <a:solidFill>
                  <a:srgbClr val="0B0201"/>
                </a:solidFill>
              </a:rPr>
              <a:t>LMS</a:t>
            </a:r>
            <a:r>
              <a:rPr lang="zh-CN" altLang="en-US" sz="2800" b="1" dirty="0">
                <a:solidFill>
                  <a:srgbClr val="0B0201"/>
                </a:solidFill>
              </a:rPr>
              <a:t>＝</a:t>
            </a:r>
            <a:r>
              <a:rPr lang="en-US" altLang="zh-CN" sz="2800" b="1" i="1" dirty="0">
                <a:solidFill>
                  <a:srgbClr val="0B0201"/>
                </a:solidFill>
              </a:rPr>
              <a:t>d</a:t>
            </a:r>
            <a:r>
              <a:rPr lang="en-US" altLang="zh-CN" sz="2800" b="1" baseline="-25000" dirty="0">
                <a:solidFill>
                  <a:srgbClr val="0B0201"/>
                </a:solidFill>
              </a:rPr>
              <a:t>L</a:t>
            </a:r>
            <a:r>
              <a:rPr lang="zh-CN" altLang="en-US" sz="2800" b="1" dirty="0">
                <a:solidFill>
                  <a:srgbClr val="0B0201"/>
                </a:solidFill>
              </a:rPr>
              <a:t>＝轴的下极限尺寸</a:t>
            </a:r>
            <a:r>
              <a:rPr lang="en-US" altLang="zh-CN" sz="2800" b="1" i="1" dirty="0" err="1">
                <a:solidFill>
                  <a:srgbClr val="0B0201"/>
                </a:solidFill>
              </a:rPr>
              <a:t>d</a:t>
            </a:r>
            <a:r>
              <a:rPr lang="en-US" altLang="zh-CN" sz="2800" b="1" baseline="-25000" dirty="0" err="1">
                <a:solidFill>
                  <a:srgbClr val="0B0201"/>
                </a:solidFill>
              </a:rPr>
              <a:t>min</a:t>
            </a:r>
            <a:r>
              <a:rPr lang="en-US" altLang="zh-CN" sz="2800" b="1" dirty="0">
                <a:solidFill>
                  <a:srgbClr val="0B0201"/>
                </a:solidFill>
              </a:rPr>
              <a:t>      </a:t>
            </a:r>
          </a:p>
          <a:p>
            <a:pPr eaLnBrk="1" hangingPunct="1">
              <a:lnSpc>
                <a:spcPct val="120000"/>
              </a:lnSpc>
              <a:buFont typeface="Wingdings" panose="05000000000000000000" pitchFamily="2" charset="2"/>
              <a:buNone/>
            </a:pPr>
            <a:r>
              <a:rPr lang="en-US" altLang="zh-CN" sz="2800" b="1" dirty="0">
                <a:solidFill>
                  <a:srgbClr val="0B0201"/>
                </a:solidFill>
              </a:rPr>
              <a:t>               </a:t>
            </a:r>
            <a:r>
              <a:rPr lang="zh-CN" altLang="en-US" sz="2800" b="1" dirty="0">
                <a:solidFill>
                  <a:srgbClr val="0B0201"/>
                </a:solidFill>
              </a:rPr>
              <a:t>孔的</a:t>
            </a:r>
            <a:r>
              <a:rPr lang="en-US" altLang="zh-CN" sz="2800" b="1" dirty="0">
                <a:solidFill>
                  <a:srgbClr val="0B0201"/>
                </a:solidFill>
              </a:rPr>
              <a:t>LMS</a:t>
            </a:r>
            <a:r>
              <a:rPr lang="zh-CN" altLang="en-US" sz="2800" b="1" dirty="0">
                <a:solidFill>
                  <a:srgbClr val="0B0201"/>
                </a:solidFill>
              </a:rPr>
              <a:t>＝</a:t>
            </a:r>
            <a:r>
              <a:rPr lang="en-US" altLang="zh-CN" sz="2800" b="1" i="1" dirty="0">
                <a:solidFill>
                  <a:srgbClr val="0B0201"/>
                </a:solidFill>
              </a:rPr>
              <a:t>D</a:t>
            </a:r>
            <a:r>
              <a:rPr lang="en-US" altLang="zh-CN" sz="2800" b="1" baseline="-25000" dirty="0">
                <a:solidFill>
                  <a:srgbClr val="0B0201"/>
                </a:solidFill>
              </a:rPr>
              <a:t>L</a:t>
            </a:r>
            <a:r>
              <a:rPr lang="zh-CN" altLang="en-US" sz="2800" b="1" dirty="0">
                <a:solidFill>
                  <a:srgbClr val="0B0201"/>
                </a:solidFill>
              </a:rPr>
              <a:t>＝孔的上极限尺寸</a:t>
            </a:r>
            <a:r>
              <a:rPr lang="en-US" altLang="zh-CN" sz="2800" b="1" i="1" dirty="0" err="1">
                <a:solidFill>
                  <a:srgbClr val="0B0201"/>
                </a:solidFill>
              </a:rPr>
              <a:t>D</a:t>
            </a:r>
            <a:r>
              <a:rPr lang="en-US" altLang="zh-CN" sz="2800" b="1" baseline="-25000" dirty="0" err="1">
                <a:solidFill>
                  <a:srgbClr val="0B0201"/>
                </a:solidFill>
              </a:rPr>
              <a:t>max</a:t>
            </a:r>
            <a:endParaRPr lang="en-US" altLang="zh-CN" sz="2800" b="1" dirty="0">
              <a:solidFill>
                <a:srgbClr val="0B0201"/>
              </a:solidFill>
            </a:endParaRPr>
          </a:p>
        </p:txBody>
      </p:sp>
      <p:sp>
        <p:nvSpPr>
          <p:cNvPr id="4" name="标题 1">
            <a:extLst>
              <a:ext uri="{FF2B5EF4-FFF2-40B4-BE49-F238E27FC236}">
                <a16:creationId xmlns:a16="http://schemas.microsoft.com/office/drawing/2014/main" id="{63BE257E-C180-4124-9407-D4A28ED5CE65}"/>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22633590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BC44D6D-12A2-4298-898D-718E585D13AE}"/>
              </a:ext>
            </a:extLst>
          </p:cNvPr>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rPr>
              <a:t>  </a:t>
            </a:r>
            <a:endParaRPr lang="en-US" altLang="zh-CN" sz="100" b="1" kern="0" dirty="0">
              <a:solidFill>
                <a:schemeClr val="folHlink"/>
              </a:solidFill>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rPr>
              <a:t>   5.</a:t>
            </a:r>
            <a:r>
              <a:rPr lang="zh-CN" altLang="en-US" sz="2800" b="1" kern="0" dirty="0">
                <a:solidFill>
                  <a:srgbClr val="961B0E"/>
                </a:solidFill>
              </a:rPr>
              <a:t>最大实体实效状态</a:t>
            </a:r>
            <a:r>
              <a:rPr lang="en-US" altLang="zh-CN" sz="2800" b="1" kern="0" dirty="0">
                <a:solidFill>
                  <a:srgbClr val="961B0E"/>
                </a:solidFill>
              </a:rPr>
              <a:t>MMVC</a:t>
            </a:r>
            <a:r>
              <a:rPr lang="zh-CN" altLang="en-US" sz="2800" b="1" kern="0" dirty="0">
                <a:solidFill>
                  <a:srgbClr val="961B0E"/>
                </a:solidFill>
              </a:rPr>
              <a:t>和最大实体实效尺寸</a:t>
            </a:r>
            <a:r>
              <a:rPr lang="en-US" altLang="zh-CN" sz="2800" b="1" kern="0" dirty="0">
                <a:solidFill>
                  <a:srgbClr val="961B0E"/>
                </a:solidFill>
              </a:rPr>
              <a:t>MMVS</a:t>
            </a:r>
          </a:p>
          <a:p>
            <a:pPr marL="576000" eaLnBrk="1" hangingPunct="1">
              <a:lnSpc>
                <a:spcPct val="150000"/>
              </a:lnSpc>
              <a:spcBef>
                <a:spcPts val="600"/>
              </a:spcBef>
              <a:buFont typeface="Wingdings" panose="05000000000000000000" pitchFamily="2" charset="2"/>
              <a:buChar char="l"/>
            </a:pPr>
            <a:r>
              <a:rPr lang="zh-CN" altLang="en-US" sz="2800" b="1" kern="0" dirty="0">
                <a:solidFill>
                  <a:srgbClr val="FF0000"/>
                </a:solidFill>
              </a:rPr>
              <a:t>最大实体实效状态</a:t>
            </a:r>
            <a:r>
              <a:rPr lang="zh-CN" altLang="en-US" sz="2800" b="1" kern="0" dirty="0"/>
              <a:t>（</a:t>
            </a:r>
            <a:r>
              <a:rPr lang="en-US" altLang="zh-CN" sz="2800" b="1" kern="0" dirty="0"/>
              <a:t>maximum material virtual condition, MMVC</a:t>
            </a:r>
            <a:r>
              <a:rPr lang="zh-CN" altLang="en-US" sz="2800" b="1" kern="0" dirty="0"/>
              <a:t>）</a:t>
            </a:r>
            <a:r>
              <a:rPr lang="en-US" altLang="zh-CN" sz="2800" b="1" kern="0" dirty="0">
                <a:solidFill>
                  <a:srgbClr val="FF0000"/>
                </a:solidFill>
              </a:rPr>
              <a:t>:</a:t>
            </a:r>
            <a:r>
              <a:rPr lang="zh-CN" altLang="en-US" sz="2800" b="1" kern="0" dirty="0"/>
              <a:t>在给定长度上，</a:t>
            </a:r>
            <a:r>
              <a:rPr lang="zh-CN" altLang="en-US" sz="2800" b="1" u="sng" kern="0" dirty="0"/>
              <a:t>实际要素处于最大实体状态， </a:t>
            </a:r>
            <a:r>
              <a:rPr lang="zh-CN" altLang="en-US" sz="2800" b="1" kern="0" dirty="0"/>
              <a:t>且其</a:t>
            </a:r>
            <a:r>
              <a:rPr lang="zh-CN" altLang="en-US" sz="2800" b="1" u="sng" kern="0" dirty="0"/>
              <a:t>中心要素的几何误差（形状或位置误差）等于图样上标注的公差值时</a:t>
            </a:r>
            <a:r>
              <a:rPr lang="zh-CN" altLang="en-US" sz="2800" b="1" kern="0" dirty="0"/>
              <a:t>的综合极限状态。图样上该几何公差的数值 </a:t>
            </a:r>
            <a:r>
              <a:rPr lang="en-US" altLang="zh-CN" sz="2800" b="1" kern="0" dirty="0"/>
              <a:t>t </a:t>
            </a:r>
            <a:r>
              <a:rPr lang="zh-CN" altLang="en-US" sz="2800" b="1" kern="0" dirty="0"/>
              <a:t>的后面标注了符号  </a:t>
            </a:r>
            <a:r>
              <a:rPr lang="en-US" altLang="zh-CN" sz="2800" b="1" kern="0" dirty="0"/>
              <a:t>M  </a:t>
            </a:r>
            <a:endParaRPr lang="zh-CN" altLang="en-US" sz="2800" b="1" kern="0" dirty="0"/>
          </a:p>
          <a:p>
            <a:pPr marL="576000" eaLnBrk="1" hangingPunct="1">
              <a:lnSpc>
                <a:spcPct val="150000"/>
              </a:lnSpc>
              <a:spcBef>
                <a:spcPts val="0"/>
              </a:spcBef>
              <a:buFont typeface="Wingdings" panose="05000000000000000000" pitchFamily="2" charset="2"/>
              <a:buChar char="l"/>
            </a:pPr>
            <a:r>
              <a:rPr lang="zh-CN" altLang="en-US" sz="2800" b="1" kern="0" dirty="0">
                <a:solidFill>
                  <a:srgbClr val="FF0000"/>
                </a:solidFill>
              </a:rPr>
              <a:t>最大实体实效尺寸</a:t>
            </a:r>
            <a:r>
              <a:rPr lang="zh-CN" altLang="en-US" sz="2800" b="1" kern="0" dirty="0"/>
              <a:t>（</a:t>
            </a:r>
            <a:r>
              <a:rPr lang="en-US" altLang="zh-CN" sz="2800" b="1" kern="0" dirty="0"/>
              <a:t>maximum material virtual size, MMVS</a:t>
            </a:r>
            <a:r>
              <a:rPr lang="zh-CN" altLang="en-US" sz="2800" b="1" kern="0" dirty="0"/>
              <a:t>）</a:t>
            </a:r>
            <a:r>
              <a:rPr lang="en-US" altLang="zh-CN" sz="2800" b="1" kern="0" dirty="0"/>
              <a:t>:</a:t>
            </a:r>
            <a:r>
              <a:rPr lang="zh-CN" altLang="en-US" sz="2800" b="1" kern="0" dirty="0"/>
              <a:t>最大实体实效状态下的体外作用尺寸。</a:t>
            </a:r>
            <a:r>
              <a:rPr lang="en-US" altLang="zh-CN" sz="2800" b="1" kern="0" dirty="0"/>
              <a:t> </a:t>
            </a:r>
            <a:endParaRPr lang="en-US" altLang="zh-CN" sz="2800" b="1" dirty="0">
              <a:solidFill>
                <a:srgbClr val="0B0201"/>
              </a:solidFill>
            </a:endParaRPr>
          </a:p>
        </p:txBody>
      </p:sp>
      <p:sp>
        <p:nvSpPr>
          <p:cNvPr id="4" name="Oval 5">
            <a:extLst>
              <a:ext uri="{FF2B5EF4-FFF2-40B4-BE49-F238E27FC236}">
                <a16:creationId xmlns:a16="http://schemas.microsoft.com/office/drawing/2014/main" id="{55DF06BB-5D78-4AB1-AC5C-DA0CDCBBC121}"/>
              </a:ext>
            </a:extLst>
          </p:cNvPr>
          <p:cNvSpPr>
            <a:spLocks noChangeAspect="1" noChangeArrowheads="1"/>
          </p:cNvSpPr>
          <p:nvPr/>
        </p:nvSpPr>
        <p:spPr bwMode="auto">
          <a:xfrm>
            <a:off x="6873338" y="3736025"/>
            <a:ext cx="396142" cy="394564"/>
          </a:xfrm>
          <a:prstGeom prst="ellipse">
            <a:avLst/>
          </a:prstGeom>
          <a:noFill/>
          <a:ln w="38100">
            <a:solidFill>
              <a:srgbClr val="0B020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5" name="Rectangle 3">
            <a:extLst>
              <a:ext uri="{FF2B5EF4-FFF2-40B4-BE49-F238E27FC236}">
                <a16:creationId xmlns:a16="http://schemas.microsoft.com/office/drawing/2014/main" id="{87E930CF-C18E-4DBC-A563-E8A10C6F6A96}"/>
              </a:ext>
            </a:extLst>
          </p:cNvPr>
          <p:cNvSpPr txBox="1">
            <a:spLocks noChangeArrowheads="1"/>
          </p:cNvSpPr>
          <p:nvPr/>
        </p:nvSpPr>
        <p:spPr>
          <a:xfrm>
            <a:off x="2514600" y="5194261"/>
            <a:ext cx="8053046" cy="1906588"/>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50000"/>
              </a:lnSpc>
              <a:buFont typeface="Wingdings" panose="05000000000000000000" pitchFamily="2" charset="2"/>
              <a:buNone/>
            </a:pPr>
            <a:r>
              <a:rPr lang="zh-CN" altLang="en-US" sz="2800" b="1" dirty="0">
                <a:solidFill>
                  <a:srgbClr val="0B0201"/>
                </a:solidFill>
              </a:rPr>
              <a:t>轴的</a:t>
            </a:r>
            <a:r>
              <a:rPr lang="en-US" altLang="zh-CN" sz="2800" b="1" dirty="0">
                <a:solidFill>
                  <a:srgbClr val="0B0201"/>
                </a:solidFill>
              </a:rPr>
              <a:t>MMVS</a:t>
            </a:r>
            <a:r>
              <a:rPr lang="zh-CN" altLang="en-US" sz="2800" b="1" dirty="0">
                <a:solidFill>
                  <a:srgbClr val="0B0201"/>
                </a:solidFill>
              </a:rPr>
              <a:t>＝</a:t>
            </a:r>
            <a:r>
              <a:rPr lang="en-US" altLang="zh-CN" sz="2800" b="1" i="1" dirty="0" err="1">
                <a:solidFill>
                  <a:srgbClr val="0B0201"/>
                </a:solidFill>
              </a:rPr>
              <a:t>d</a:t>
            </a:r>
            <a:r>
              <a:rPr lang="en-US" altLang="zh-CN" sz="2800" b="1" baseline="-25000" dirty="0" err="1">
                <a:solidFill>
                  <a:srgbClr val="0B0201"/>
                </a:solidFill>
              </a:rPr>
              <a:t>MV</a:t>
            </a:r>
            <a:r>
              <a:rPr lang="zh-CN" altLang="en-US" sz="2800" b="1" dirty="0">
                <a:solidFill>
                  <a:srgbClr val="0B0201"/>
                </a:solidFill>
              </a:rPr>
              <a:t>＝轴的上极限尺寸</a:t>
            </a:r>
            <a:r>
              <a:rPr lang="en-US" altLang="zh-CN" sz="2800" b="1" i="1" dirty="0" err="1">
                <a:solidFill>
                  <a:srgbClr val="0B0201"/>
                </a:solidFill>
              </a:rPr>
              <a:t>d</a:t>
            </a:r>
            <a:r>
              <a:rPr lang="en-US" altLang="zh-CN" sz="2800" b="1" baseline="-25000" dirty="0" err="1">
                <a:solidFill>
                  <a:srgbClr val="0B0201"/>
                </a:solidFill>
              </a:rPr>
              <a:t>max</a:t>
            </a:r>
            <a:r>
              <a:rPr lang="en-US" altLang="zh-CN" sz="2800" b="1" dirty="0">
                <a:solidFill>
                  <a:srgbClr val="0B0201"/>
                </a:solidFill>
              </a:rPr>
              <a:t> +</a:t>
            </a:r>
            <a:r>
              <a:rPr lang="en-US" altLang="zh-CN" sz="2800" b="1" i="1" dirty="0">
                <a:solidFill>
                  <a:srgbClr val="0B0201"/>
                </a:solidFill>
              </a:rPr>
              <a:t>t</a:t>
            </a:r>
            <a:r>
              <a:rPr lang="en-US" altLang="zh-CN" b="1" dirty="0">
                <a:solidFill>
                  <a:srgbClr val="0B0201"/>
                </a:solidFill>
              </a:rPr>
              <a:t>     </a:t>
            </a:r>
          </a:p>
          <a:p>
            <a:pPr>
              <a:buFont typeface="Wingdings" panose="05000000000000000000" pitchFamily="2" charset="2"/>
              <a:buNone/>
            </a:pPr>
            <a:r>
              <a:rPr lang="zh-CN" altLang="en-US" sz="2800" b="1" dirty="0">
                <a:solidFill>
                  <a:srgbClr val="0B0201"/>
                </a:solidFill>
              </a:rPr>
              <a:t>孔的</a:t>
            </a:r>
            <a:r>
              <a:rPr lang="en-US" altLang="zh-CN" sz="2800" b="1" dirty="0">
                <a:solidFill>
                  <a:srgbClr val="0B0201"/>
                </a:solidFill>
              </a:rPr>
              <a:t>MMVS</a:t>
            </a:r>
            <a:r>
              <a:rPr lang="zh-CN" altLang="en-US" sz="2800" b="1" dirty="0">
                <a:solidFill>
                  <a:srgbClr val="0B0201"/>
                </a:solidFill>
              </a:rPr>
              <a:t>＝</a:t>
            </a:r>
            <a:r>
              <a:rPr lang="en-US" altLang="zh-CN" sz="2800" b="1" i="1" dirty="0">
                <a:solidFill>
                  <a:srgbClr val="0B0201"/>
                </a:solidFill>
              </a:rPr>
              <a:t>D</a:t>
            </a:r>
            <a:r>
              <a:rPr lang="en-US" altLang="zh-CN" sz="2800" b="1" baseline="-25000" dirty="0">
                <a:solidFill>
                  <a:srgbClr val="0B0201"/>
                </a:solidFill>
              </a:rPr>
              <a:t>MV</a:t>
            </a:r>
            <a:r>
              <a:rPr lang="zh-CN" altLang="en-US" sz="2800" b="1" dirty="0">
                <a:solidFill>
                  <a:srgbClr val="0B0201"/>
                </a:solidFill>
              </a:rPr>
              <a:t>＝孔的下极限尺寸</a:t>
            </a:r>
            <a:r>
              <a:rPr lang="en-US" altLang="zh-CN" sz="2800" b="1" i="1" dirty="0" err="1">
                <a:solidFill>
                  <a:srgbClr val="0B0201"/>
                </a:solidFill>
              </a:rPr>
              <a:t>D</a:t>
            </a:r>
            <a:r>
              <a:rPr lang="en-US" altLang="zh-CN" sz="2800" b="1" baseline="-25000" dirty="0" err="1">
                <a:solidFill>
                  <a:srgbClr val="0B0201"/>
                </a:solidFill>
              </a:rPr>
              <a:t>min</a:t>
            </a:r>
            <a:r>
              <a:rPr lang="en-US" altLang="zh-CN" sz="2800" b="1" baseline="-25000" dirty="0">
                <a:solidFill>
                  <a:srgbClr val="0B0201"/>
                </a:solidFill>
              </a:rPr>
              <a:t> </a:t>
            </a:r>
            <a:r>
              <a:rPr lang="en-US" altLang="zh-CN" sz="2800" b="1" dirty="0">
                <a:solidFill>
                  <a:srgbClr val="0B0201"/>
                </a:solidFill>
              </a:rPr>
              <a:t>- </a:t>
            </a:r>
            <a:r>
              <a:rPr lang="en-US" altLang="zh-CN" sz="2800" b="1" i="1" dirty="0">
                <a:solidFill>
                  <a:srgbClr val="0B0201"/>
                </a:solidFill>
              </a:rPr>
              <a:t>t</a:t>
            </a:r>
            <a:r>
              <a:rPr lang="en-US" altLang="zh-CN" sz="2800" b="1" dirty="0">
                <a:solidFill>
                  <a:srgbClr val="0B0201"/>
                </a:solidFill>
              </a:rPr>
              <a:t>          </a:t>
            </a:r>
          </a:p>
        </p:txBody>
      </p:sp>
      <p:sp>
        <p:nvSpPr>
          <p:cNvPr id="8" name="标题 1">
            <a:extLst>
              <a:ext uri="{FF2B5EF4-FFF2-40B4-BE49-F238E27FC236}">
                <a16:creationId xmlns:a16="http://schemas.microsoft.com/office/drawing/2014/main" id="{6BDF9E80-F6BE-453C-98E5-35F1C2D56A3E}"/>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370229188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a:extLst>
              <a:ext uri="{FF2B5EF4-FFF2-40B4-BE49-F238E27FC236}">
                <a16:creationId xmlns:a16="http://schemas.microsoft.com/office/drawing/2014/main" id="{CBC44D6D-12A2-4298-898D-718E585D13AE}"/>
              </a:ext>
            </a:extLst>
          </p:cNvPr>
          <p:cNvSpPr txBox="1">
            <a:spLocks noChangeArrowheads="1"/>
          </p:cNvSpPr>
          <p:nvPr/>
        </p:nvSpPr>
        <p:spPr bwMode="auto">
          <a:xfrm>
            <a:off x="-18842" y="771405"/>
            <a:ext cx="1221084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90000"/>
              </a:lnSpc>
              <a:buFont typeface="Wingdings" panose="05000000000000000000" pitchFamily="2" charset="2"/>
              <a:buNone/>
            </a:pPr>
            <a:r>
              <a:rPr lang="zh-CN" altLang="en-US" sz="800" b="1" kern="0" dirty="0">
                <a:solidFill>
                  <a:schemeClr val="folHlink"/>
                </a:solidFill>
              </a:rPr>
              <a:t>  </a:t>
            </a:r>
            <a:endParaRPr lang="en-US" altLang="zh-CN" sz="100" b="1" kern="0" dirty="0">
              <a:solidFill>
                <a:schemeClr val="folHlink"/>
              </a:solidFill>
            </a:endParaRPr>
          </a:p>
          <a:p>
            <a:pPr eaLnBrk="1" hangingPunct="1">
              <a:lnSpc>
                <a:spcPct val="150000"/>
              </a:lnSpc>
              <a:spcBef>
                <a:spcPts val="0"/>
              </a:spcBef>
              <a:buFont typeface="Wingdings" panose="05000000000000000000" pitchFamily="2" charset="2"/>
              <a:buNone/>
            </a:pPr>
            <a:r>
              <a:rPr lang="en-US" altLang="zh-CN" sz="2800" b="1" kern="0" dirty="0">
                <a:solidFill>
                  <a:srgbClr val="961B0E"/>
                </a:solidFill>
              </a:rPr>
              <a:t>   6.</a:t>
            </a:r>
            <a:r>
              <a:rPr lang="zh-CN" altLang="en-US" sz="2800" b="1" kern="0" dirty="0">
                <a:solidFill>
                  <a:srgbClr val="961B0E"/>
                </a:solidFill>
              </a:rPr>
              <a:t>最小实体实效状态</a:t>
            </a:r>
            <a:r>
              <a:rPr lang="en-US" altLang="zh-CN" sz="2800" b="1" kern="0" dirty="0">
                <a:solidFill>
                  <a:srgbClr val="961B0E"/>
                </a:solidFill>
              </a:rPr>
              <a:t>LMVC</a:t>
            </a:r>
            <a:r>
              <a:rPr lang="zh-CN" altLang="en-US" sz="2800" b="1" kern="0" dirty="0">
                <a:solidFill>
                  <a:srgbClr val="961B0E"/>
                </a:solidFill>
              </a:rPr>
              <a:t>和最小实体实效尺寸</a:t>
            </a:r>
            <a:r>
              <a:rPr lang="en-US" altLang="zh-CN" sz="2800" b="1" kern="0" dirty="0">
                <a:solidFill>
                  <a:srgbClr val="961B0E"/>
                </a:solidFill>
              </a:rPr>
              <a:t>LMVS</a:t>
            </a:r>
          </a:p>
          <a:p>
            <a:pPr marL="576000" eaLnBrk="1" hangingPunct="1">
              <a:lnSpc>
                <a:spcPct val="150000"/>
              </a:lnSpc>
              <a:spcBef>
                <a:spcPts val="600"/>
              </a:spcBef>
              <a:buFont typeface="Wingdings" panose="05000000000000000000" pitchFamily="2" charset="2"/>
              <a:buChar char="l"/>
            </a:pPr>
            <a:r>
              <a:rPr lang="zh-CN" altLang="en-US" sz="2800" b="1" kern="0" dirty="0">
                <a:solidFill>
                  <a:srgbClr val="FF0000"/>
                </a:solidFill>
              </a:rPr>
              <a:t>最小实体实效状态</a:t>
            </a:r>
            <a:r>
              <a:rPr lang="zh-CN" altLang="en-US" sz="2800" b="1" kern="0" dirty="0"/>
              <a:t>（</a:t>
            </a:r>
            <a:r>
              <a:rPr lang="en-US" altLang="zh-CN" sz="2800" b="1" kern="0" dirty="0"/>
              <a:t>least material virtual condition, LMVC</a:t>
            </a:r>
            <a:r>
              <a:rPr lang="zh-CN" altLang="en-US" sz="2800" b="1" kern="0" dirty="0"/>
              <a:t>）</a:t>
            </a:r>
            <a:r>
              <a:rPr lang="zh-CN" altLang="en-US" sz="2800" b="1" kern="0" dirty="0">
                <a:solidFill>
                  <a:srgbClr val="FF0000"/>
                </a:solidFill>
              </a:rPr>
              <a:t>：</a:t>
            </a:r>
            <a:r>
              <a:rPr lang="zh-CN" altLang="en-US" sz="2800" b="1" kern="0" dirty="0"/>
              <a:t>在给定长度上，</a:t>
            </a:r>
            <a:r>
              <a:rPr lang="zh-CN" altLang="en-US" sz="2800" b="1" u="sng" kern="0" dirty="0"/>
              <a:t>实际要素处于最小实体状态</a:t>
            </a:r>
            <a:r>
              <a:rPr lang="zh-CN" altLang="en-US" sz="2800" b="1" kern="0" dirty="0"/>
              <a:t>，且其</a:t>
            </a:r>
            <a:r>
              <a:rPr lang="zh-CN" altLang="en-US" sz="2800" b="1" u="sng" kern="0" dirty="0"/>
              <a:t>中心要素的几何误差（形状或位置误差）等于图样上标注的公差值时</a:t>
            </a:r>
            <a:r>
              <a:rPr lang="zh-CN" altLang="en-US" sz="2800" b="1" kern="0" dirty="0"/>
              <a:t>的综合极限状态。图样上该几何公差的数值 </a:t>
            </a:r>
            <a:r>
              <a:rPr lang="en-US" altLang="zh-CN" sz="2800" b="1" kern="0" dirty="0"/>
              <a:t>t </a:t>
            </a:r>
            <a:r>
              <a:rPr lang="zh-CN" altLang="en-US" sz="2800" b="1" kern="0" dirty="0"/>
              <a:t>的后面标注了符号  </a:t>
            </a:r>
            <a:r>
              <a:rPr lang="en-US" altLang="zh-CN" sz="2800" b="1" kern="0" dirty="0"/>
              <a:t>L  </a:t>
            </a:r>
            <a:endParaRPr lang="zh-CN" altLang="en-US" sz="2800" b="1" kern="0" dirty="0"/>
          </a:p>
          <a:p>
            <a:pPr marL="576000" eaLnBrk="1" hangingPunct="1">
              <a:lnSpc>
                <a:spcPct val="150000"/>
              </a:lnSpc>
              <a:spcBef>
                <a:spcPts val="0"/>
              </a:spcBef>
              <a:buFont typeface="Wingdings" panose="05000000000000000000" pitchFamily="2" charset="2"/>
              <a:buChar char="l"/>
            </a:pPr>
            <a:r>
              <a:rPr lang="zh-CN" altLang="en-US" sz="2800" b="1" kern="0" dirty="0">
                <a:solidFill>
                  <a:srgbClr val="FF0000"/>
                </a:solidFill>
              </a:rPr>
              <a:t>最小实体实效尺寸</a:t>
            </a:r>
            <a:r>
              <a:rPr lang="zh-CN" altLang="en-US" sz="2800" b="1" kern="0" dirty="0"/>
              <a:t>（</a:t>
            </a:r>
            <a:r>
              <a:rPr lang="en-US" altLang="zh-CN" sz="2800" b="1" kern="0" dirty="0">
                <a:solidFill>
                  <a:srgbClr val="FF0000"/>
                </a:solidFill>
              </a:rPr>
              <a:t> </a:t>
            </a:r>
            <a:r>
              <a:rPr lang="en-US" altLang="zh-CN" sz="2800" b="1" kern="0" dirty="0"/>
              <a:t>least material virtual size, LMVS</a:t>
            </a:r>
            <a:r>
              <a:rPr lang="zh-CN" altLang="en-US" sz="2800" b="1" kern="0" dirty="0"/>
              <a:t>）</a:t>
            </a:r>
            <a:r>
              <a:rPr lang="en-US" altLang="zh-CN" sz="2800" b="1" kern="0" dirty="0"/>
              <a:t>:</a:t>
            </a:r>
            <a:r>
              <a:rPr lang="zh-CN" altLang="en-US" sz="2800" b="1" kern="0" dirty="0"/>
              <a:t>最小实体实效状态下的体内作用尺寸。</a:t>
            </a:r>
            <a:r>
              <a:rPr lang="en-US" altLang="zh-CN" sz="2800" b="1" kern="0" dirty="0"/>
              <a:t> </a:t>
            </a:r>
            <a:endParaRPr lang="en-US" altLang="zh-CN" sz="2800" b="1" dirty="0">
              <a:solidFill>
                <a:srgbClr val="0B0201"/>
              </a:solidFill>
            </a:endParaRPr>
          </a:p>
        </p:txBody>
      </p:sp>
      <p:sp>
        <p:nvSpPr>
          <p:cNvPr id="4" name="Oval 5">
            <a:extLst>
              <a:ext uri="{FF2B5EF4-FFF2-40B4-BE49-F238E27FC236}">
                <a16:creationId xmlns:a16="http://schemas.microsoft.com/office/drawing/2014/main" id="{55DF06BB-5D78-4AB1-AC5C-DA0CDCBBC121}"/>
              </a:ext>
            </a:extLst>
          </p:cNvPr>
          <p:cNvSpPr>
            <a:spLocks noChangeAspect="1" noChangeArrowheads="1"/>
          </p:cNvSpPr>
          <p:nvPr/>
        </p:nvSpPr>
        <p:spPr bwMode="auto">
          <a:xfrm>
            <a:off x="5751348" y="3726566"/>
            <a:ext cx="396142" cy="394564"/>
          </a:xfrm>
          <a:prstGeom prst="ellipse">
            <a:avLst/>
          </a:prstGeom>
          <a:noFill/>
          <a:ln w="38100">
            <a:solidFill>
              <a:srgbClr val="0B020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8" name="Rectangle 3">
            <a:extLst>
              <a:ext uri="{FF2B5EF4-FFF2-40B4-BE49-F238E27FC236}">
                <a16:creationId xmlns:a16="http://schemas.microsoft.com/office/drawing/2014/main" id="{4832132F-E48B-454F-8804-28D59880E5C2}"/>
              </a:ext>
            </a:extLst>
          </p:cNvPr>
          <p:cNvSpPr txBox="1">
            <a:spLocks noChangeArrowheads="1"/>
          </p:cNvSpPr>
          <p:nvPr/>
        </p:nvSpPr>
        <p:spPr>
          <a:xfrm>
            <a:off x="1996440" y="5403217"/>
            <a:ext cx="10043160" cy="1439544"/>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buFont typeface="Wingdings" panose="05000000000000000000" pitchFamily="2" charset="2"/>
              <a:buNone/>
            </a:pPr>
            <a:r>
              <a:rPr lang="zh-CN" altLang="en-US" sz="2800" b="1">
                <a:solidFill>
                  <a:srgbClr val="0B0201"/>
                </a:solidFill>
              </a:rPr>
              <a:t>轴的</a:t>
            </a:r>
            <a:r>
              <a:rPr lang="en-US" altLang="zh-CN" sz="2800" b="1">
                <a:solidFill>
                  <a:srgbClr val="0B0201"/>
                </a:solidFill>
              </a:rPr>
              <a:t>LMVS</a:t>
            </a:r>
            <a:r>
              <a:rPr lang="zh-CN" altLang="en-US" sz="2800" b="1">
                <a:solidFill>
                  <a:srgbClr val="0B0201"/>
                </a:solidFill>
              </a:rPr>
              <a:t>＝</a:t>
            </a:r>
            <a:r>
              <a:rPr lang="en-US" altLang="zh-CN" sz="2800" b="1" i="1">
                <a:solidFill>
                  <a:srgbClr val="0B0201"/>
                </a:solidFill>
              </a:rPr>
              <a:t>d</a:t>
            </a:r>
            <a:r>
              <a:rPr lang="en-US" altLang="zh-CN" sz="2800" b="1" baseline="-25000">
                <a:solidFill>
                  <a:srgbClr val="0B0201"/>
                </a:solidFill>
              </a:rPr>
              <a:t>LV</a:t>
            </a:r>
            <a:r>
              <a:rPr lang="zh-CN" altLang="en-US" sz="2800" b="1">
                <a:solidFill>
                  <a:srgbClr val="0B0201"/>
                </a:solidFill>
              </a:rPr>
              <a:t>＝轴的下极限尺寸</a:t>
            </a:r>
            <a:r>
              <a:rPr lang="en-US" altLang="zh-CN" sz="2800" b="1" i="1">
                <a:solidFill>
                  <a:srgbClr val="0B0201"/>
                </a:solidFill>
              </a:rPr>
              <a:t>d</a:t>
            </a:r>
            <a:r>
              <a:rPr lang="en-US" altLang="zh-CN" sz="2800" b="1" baseline="-25000">
                <a:solidFill>
                  <a:srgbClr val="0B0201"/>
                </a:solidFill>
              </a:rPr>
              <a:t>min</a:t>
            </a:r>
            <a:r>
              <a:rPr lang="en-US" altLang="zh-CN" sz="2800" b="1">
                <a:solidFill>
                  <a:srgbClr val="0B0201"/>
                </a:solidFill>
              </a:rPr>
              <a:t> -</a:t>
            </a:r>
            <a:r>
              <a:rPr lang="en-US" altLang="zh-CN" sz="2800" b="1" i="1">
                <a:solidFill>
                  <a:srgbClr val="0B0201"/>
                </a:solidFill>
              </a:rPr>
              <a:t>t</a:t>
            </a:r>
            <a:r>
              <a:rPr lang="en-US" altLang="zh-CN" b="1">
                <a:solidFill>
                  <a:srgbClr val="0B0201"/>
                </a:solidFill>
              </a:rPr>
              <a:t>     </a:t>
            </a:r>
          </a:p>
          <a:p>
            <a:pPr>
              <a:buFont typeface="Wingdings" panose="05000000000000000000" pitchFamily="2" charset="2"/>
              <a:buNone/>
            </a:pPr>
            <a:r>
              <a:rPr lang="zh-CN" altLang="en-US" sz="2800" b="1">
                <a:solidFill>
                  <a:srgbClr val="0B0201"/>
                </a:solidFill>
              </a:rPr>
              <a:t>孔的</a:t>
            </a:r>
            <a:r>
              <a:rPr lang="en-US" altLang="zh-CN" sz="2800" b="1">
                <a:solidFill>
                  <a:srgbClr val="0B0201"/>
                </a:solidFill>
              </a:rPr>
              <a:t>LMVS</a:t>
            </a:r>
            <a:r>
              <a:rPr lang="zh-CN" altLang="en-US" sz="2800" b="1">
                <a:solidFill>
                  <a:srgbClr val="0B0201"/>
                </a:solidFill>
              </a:rPr>
              <a:t>＝</a:t>
            </a:r>
            <a:r>
              <a:rPr lang="en-US" altLang="zh-CN" sz="2800" b="1" i="1">
                <a:solidFill>
                  <a:srgbClr val="0B0201"/>
                </a:solidFill>
              </a:rPr>
              <a:t>D</a:t>
            </a:r>
            <a:r>
              <a:rPr lang="en-US" altLang="zh-CN" sz="2800" b="1" baseline="-25000">
                <a:solidFill>
                  <a:srgbClr val="0B0201"/>
                </a:solidFill>
              </a:rPr>
              <a:t>LV</a:t>
            </a:r>
            <a:r>
              <a:rPr lang="zh-CN" altLang="en-US" sz="2800" b="1">
                <a:solidFill>
                  <a:srgbClr val="0B0201"/>
                </a:solidFill>
              </a:rPr>
              <a:t>＝孔的上极限尺寸</a:t>
            </a:r>
            <a:r>
              <a:rPr lang="en-US" altLang="zh-CN" sz="2800" b="1" i="1">
                <a:solidFill>
                  <a:srgbClr val="0B0201"/>
                </a:solidFill>
              </a:rPr>
              <a:t>D</a:t>
            </a:r>
            <a:r>
              <a:rPr lang="en-US" altLang="zh-CN" sz="2800" b="1" baseline="-25000">
                <a:solidFill>
                  <a:srgbClr val="0B0201"/>
                </a:solidFill>
              </a:rPr>
              <a:t>Max </a:t>
            </a:r>
            <a:r>
              <a:rPr lang="en-US" altLang="zh-CN" sz="2800" b="1">
                <a:solidFill>
                  <a:srgbClr val="0B0201"/>
                </a:solidFill>
              </a:rPr>
              <a:t>+ </a:t>
            </a:r>
            <a:r>
              <a:rPr lang="en-US" altLang="zh-CN" sz="2800" b="1" i="1">
                <a:solidFill>
                  <a:srgbClr val="0B0201"/>
                </a:solidFill>
              </a:rPr>
              <a:t>t</a:t>
            </a:r>
            <a:r>
              <a:rPr lang="en-US" altLang="zh-CN" sz="2800" b="1">
                <a:solidFill>
                  <a:srgbClr val="0B0201"/>
                </a:solidFill>
              </a:rPr>
              <a:t>          </a:t>
            </a:r>
            <a:endParaRPr lang="en-US" altLang="zh-CN" sz="2800" b="1" dirty="0">
              <a:solidFill>
                <a:srgbClr val="0B0201"/>
              </a:solidFill>
            </a:endParaRPr>
          </a:p>
        </p:txBody>
      </p:sp>
      <p:sp>
        <p:nvSpPr>
          <p:cNvPr id="9" name="标题 1">
            <a:extLst>
              <a:ext uri="{FF2B5EF4-FFF2-40B4-BE49-F238E27FC236}">
                <a16:creationId xmlns:a16="http://schemas.microsoft.com/office/drawing/2014/main" id="{7936C7F1-50A4-460D-9E9E-F747351F18A1}"/>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16189488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5"/>
          <p:cNvSpPr>
            <a:spLocks noGrp="1" noChangeArrowheads="1"/>
          </p:cNvSpPr>
          <p:nvPr>
            <p:ph type="body" idx="1"/>
          </p:nvPr>
        </p:nvSpPr>
        <p:spPr>
          <a:xfrm>
            <a:off x="358726" y="1235198"/>
            <a:ext cx="11147474" cy="2856156"/>
          </a:xfrm>
        </p:spPr>
        <p:txBody>
          <a:bodyPr>
            <a:normAutofit/>
          </a:bodyPr>
          <a:lstStyle/>
          <a:p>
            <a:pPr eaLnBrk="1" hangingPunct="1">
              <a:lnSpc>
                <a:spcPct val="90000"/>
              </a:lnSpc>
              <a:buFont typeface="Wingdings" panose="05000000000000000000" pitchFamily="2" charset="2"/>
              <a:buNone/>
            </a:pPr>
            <a:r>
              <a:rPr lang="zh-CN" altLang="en-US" b="1" dirty="0">
                <a:solidFill>
                  <a:srgbClr val="FF0000"/>
                </a:solidFill>
              </a:rPr>
              <a:t>二、独立原则</a:t>
            </a:r>
            <a:endParaRPr lang="en-US" altLang="zh-CN" b="1" dirty="0">
              <a:solidFill>
                <a:srgbClr val="FF0000"/>
              </a:solidFill>
            </a:endParaRPr>
          </a:p>
          <a:p>
            <a:pPr eaLnBrk="1" hangingPunct="1">
              <a:lnSpc>
                <a:spcPct val="200000"/>
              </a:lnSpc>
              <a:buFont typeface="Wingdings" panose="05000000000000000000" pitchFamily="2" charset="2"/>
              <a:buNone/>
            </a:pPr>
            <a:r>
              <a:rPr lang="en-US" altLang="zh-CN" sz="2800" b="1" dirty="0">
                <a:solidFill>
                  <a:srgbClr val="961B0E"/>
                </a:solidFill>
              </a:rPr>
              <a:t>1. </a:t>
            </a:r>
            <a:r>
              <a:rPr lang="zh-CN" altLang="en-US" sz="2800" b="1" dirty="0">
                <a:solidFill>
                  <a:srgbClr val="961B0E"/>
                </a:solidFill>
              </a:rPr>
              <a:t>独立原则的含义和在图样上的表示方法</a:t>
            </a:r>
          </a:p>
          <a:p>
            <a:pPr marL="36000" indent="457200">
              <a:lnSpc>
                <a:spcPct val="150000"/>
              </a:lnSpc>
              <a:buNone/>
            </a:pPr>
            <a:r>
              <a:rPr lang="zh-CN" altLang="en-US" sz="2400" b="1" dirty="0">
                <a:solidFill>
                  <a:srgbClr val="0B0201"/>
                </a:solidFill>
              </a:rPr>
              <a:t>独立原则</a:t>
            </a:r>
            <a:r>
              <a:rPr lang="en-US" altLang="zh-CN" sz="2400" b="1" dirty="0">
                <a:solidFill>
                  <a:srgbClr val="0B0201"/>
                </a:solidFill>
              </a:rPr>
              <a:t>(independence principle, IP) </a:t>
            </a:r>
            <a:r>
              <a:rPr lang="zh-CN" altLang="en-US" sz="2400" b="1" dirty="0">
                <a:solidFill>
                  <a:srgbClr val="0B0201"/>
                </a:solidFill>
              </a:rPr>
              <a:t>是指图样上对某要素注出或未注出的尺寸公差与几何公差</a:t>
            </a:r>
            <a:r>
              <a:rPr lang="zh-CN" altLang="en-US" sz="2400" b="1" u="sng" dirty="0">
                <a:solidFill>
                  <a:srgbClr val="FF0000"/>
                </a:solidFill>
              </a:rPr>
              <a:t>各自独立，彼此无关，分别满足各自要求的公差原则。</a:t>
            </a:r>
            <a:endParaRPr lang="en-US" altLang="zh-CN" b="1" dirty="0">
              <a:solidFill>
                <a:srgbClr val="0B0201"/>
              </a:solidFill>
            </a:endParaRPr>
          </a:p>
        </p:txBody>
      </p:sp>
      <p:sp>
        <p:nvSpPr>
          <p:cNvPr id="3" name="Rectangle 5"/>
          <p:cNvSpPr txBox="1">
            <a:spLocks noChangeArrowheads="1"/>
          </p:cNvSpPr>
          <p:nvPr/>
        </p:nvSpPr>
        <p:spPr bwMode="auto">
          <a:xfrm>
            <a:off x="853440" y="4375050"/>
            <a:ext cx="9997440" cy="2040989"/>
          </a:xfrm>
          <a:prstGeom prst="rect">
            <a:avLst/>
          </a:prstGeom>
          <a:solidFill>
            <a:srgbClr val="92D050"/>
          </a:solidFill>
          <a:ln>
            <a:noFill/>
          </a:ln>
        </p:spPr>
        <p:txBody>
          <a:bodyPr vert="horz" wrap="square" lIns="91440" tIns="45720" rIns="91440" bIns="45720" numCol="1" anchor="ctr"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indent="0" eaLnBrk="1" hangingPunct="1">
              <a:lnSpc>
                <a:spcPct val="150000"/>
              </a:lnSpc>
              <a:buNone/>
            </a:pPr>
            <a:r>
              <a:rPr lang="en-US" altLang="zh-CN" sz="2400" b="1" kern="0" dirty="0">
                <a:solidFill>
                  <a:srgbClr val="0B0201"/>
                </a:solidFill>
              </a:rPr>
              <a:t>GB/T 4249</a:t>
            </a:r>
            <a:r>
              <a:rPr lang="zh-CN" altLang="en-US" sz="2400" b="1" kern="0" dirty="0">
                <a:solidFill>
                  <a:srgbClr val="0B0201"/>
                </a:solidFill>
              </a:rPr>
              <a:t>－</a:t>
            </a:r>
            <a:r>
              <a:rPr lang="en-US" altLang="zh-CN" sz="2400" b="1" kern="0" dirty="0">
                <a:solidFill>
                  <a:srgbClr val="0B0201"/>
                </a:solidFill>
              </a:rPr>
              <a:t>2009</a:t>
            </a:r>
            <a:r>
              <a:rPr lang="zh-CN" altLang="en-US" sz="2400" b="1" kern="0" dirty="0">
                <a:solidFill>
                  <a:srgbClr val="0B0201"/>
                </a:solidFill>
              </a:rPr>
              <a:t>规定，图样上给定的每一尺寸公差要求和几何公差要求均是独立的，应分别满足要求。如果对尺寸公差要求与几何公差要求之间的相互关系</a:t>
            </a:r>
            <a:r>
              <a:rPr lang="zh-CN" altLang="en-US" sz="2400" b="1" kern="0" dirty="0">
                <a:solidFill>
                  <a:srgbClr val="FF0000"/>
                </a:solidFill>
              </a:rPr>
              <a:t>有特定的要求，应在图样上规定</a:t>
            </a:r>
            <a:r>
              <a:rPr lang="zh-CN" altLang="en-US" sz="2400" b="1" kern="0" dirty="0">
                <a:solidFill>
                  <a:srgbClr val="0B0201"/>
                </a:solidFill>
              </a:rPr>
              <a:t>。</a:t>
            </a:r>
            <a:endParaRPr lang="en-US" altLang="zh-CN" b="1" kern="0" dirty="0">
              <a:solidFill>
                <a:srgbClr val="0B0201"/>
              </a:solidFill>
            </a:endParaRPr>
          </a:p>
        </p:txBody>
      </p:sp>
      <p:sp>
        <p:nvSpPr>
          <p:cNvPr id="5" name="标题 1">
            <a:extLst>
              <a:ext uri="{FF2B5EF4-FFF2-40B4-BE49-F238E27FC236}">
                <a16:creationId xmlns:a16="http://schemas.microsoft.com/office/drawing/2014/main" id="{128BC99E-5F9F-4DC4-8C70-E4F6D7ECE22A}"/>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40191580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027"/>
          <p:cNvSpPr>
            <a:spLocks noGrp="1" noChangeArrowheads="1"/>
          </p:cNvSpPr>
          <p:nvPr>
            <p:ph type="body" idx="1"/>
          </p:nvPr>
        </p:nvSpPr>
        <p:spPr>
          <a:xfrm>
            <a:off x="183564" y="705555"/>
            <a:ext cx="7512636" cy="5533823"/>
          </a:xfrm>
          <a:noFill/>
        </p:spPr>
        <p:txBody>
          <a:bodyPr wrap="square">
            <a:spAutoFit/>
          </a:bodyPr>
          <a:lstStyle/>
          <a:p>
            <a:pPr eaLnBrk="1" hangingPunct="1">
              <a:lnSpc>
                <a:spcPct val="80000"/>
              </a:lnSpc>
              <a:buFont typeface="Wingdings" panose="05000000000000000000" pitchFamily="2" charset="2"/>
              <a:buNone/>
            </a:pPr>
            <a:r>
              <a:rPr lang="en-US" altLang="zh-CN" sz="2400" b="1" dirty="0">
                <a:solidFill>
                  <a:srgbClr val="961B0E"/>
                </a:solidFill>
              </a:rPr>
              <a:t> </a:t>
            </a:r>
            <a:endParaRPr lang="en-US" altLang="zh-CN" sz="2400" b="1" dirty="0">
              <a:solidFill>
                <a:srgbClr val="0B0201"/>
              </a:solidFill>
            </a:endParaRPr>
          </a:p>
          <a:p>
            <a:pPr eaLnBrk="1" hangingPunct="1">
              <a:lnSpc>
                <a:spcPct val="80000"/>
              </a:lnSpc>
              <a:buFont typeface="Wingdings" panose="05000000000000000000" pitchFamily="2" charset="2"/>
              <a:buNone/>
            </a:pPr>
            <a:r>
              <a:rPr lang="en-US" altLang="zh-CN" sz="2400" b="1" dirty="0">
                <a:solidFill>
                  <a:schemeClr val="folHlink"/>
                </a:solidFill>
              </a:rPr>
              <a:t> </a:t>
            </a:r>
            <a:r>
              <a:rPr lang="en-US" altLang="zh-CN" sz="2800" b="1" dirty="0">
                <a:solidFill>
                  <a:srgbClr val="961B0E"/>
                </a:solidFill>
              </a:rPr>
              <a:t>2. </a:t>
            </a:r>
            <a:r>
              <a:rPr lang="zh-CN" altLang="en-US" sz="2800" b="1" dirty="0">
                <a:solidFill>
                  <a:srgbClr val="961B0E"/>
                </a:solidFill>
              </a:rPr>
              <a:t>采用独立原则时尺寸公差和几何公差的职能</a:t>
            </a:r>
          </a:p>
          <a:p>
            <a:pPr eaLnBrk="1" hangingPunct="1">
              <a:lnSpc>
                <a:spcPct val="80000"/>
              </a:lnSpc>
              <a:buFont typeface="Wingdings" panose="05000000000000000000" pitchFamily="2" charset="2"/>
              <a:buNone/>
            </a:pPr>
            <a:endParaRPr lang="zh-CN" altLang="en-US" sz="1000" b="1" dirty="0">
              <a:solidFill>
                <a:srgbClr val="0B0201"/>
              </a:solidFill>
            </a:endParaRPr>
          </a:p>
          <a:p>
            <a:pPr>
              <a:lnSpc>
                <a:spcPct val="120000"/>
              </a:lnSpc>
              <a:buFont typeface="Wingdings" panose="05000000000000000000" pitchFamily="2" charset="2"/>
              <a:buChar char="l"/>
            </a:pPr>
            <a:r>
              <a:rPr lang="zh-CN" altLang="en-US" sz="2400" b="1" dirty="0"/>
              <a:t>设计图样上给定的形位公差与尺寸公差相互无关，应分别满足各自的要求。</a:t>
            </a:r>
            <a:endParaRPr lang="en-US" altLang="zh-CN" sz="2400" b="1" dirty="0"/>
          </a:p>
          <a:p>
            <a:pPr>
              <a:lnSpc>
                <a:spcPct val="120000"/>
              </a:lnSpc>
              <a:buFont typeface="Wingdings" panose="05000000000000000000" pitchFamily="2" charset="2"/>
              <a:buChar char="l"/>
            </a:pPr>
            <a:r>
              <a:rPr lang="zh-CN" altLang="en-US" sz="2400" b="1" dirty="0"/>
              <a:t>形位误差不受尺寸公差带的控制，实际尺寸也不受形位公差带控制；形位公差不随实际尺寸改变，尺寸公差也不随形位误差改变。</a:t>
            </a:r>
            <a:endParaRPr lang="en-US" altLang="zh-CN" sz="2400" b="1" dirty="0"/>
          </a:p>
          <a:p>
            <a:pPr>
              <a:lnSpc>
                <a:spcPct val="120000"/>
              </a:lnSpc>
              <a:buFont typeface="Wingdings" panose="05000000000000000000" pitchFamily="2" charset="2"/>
              <a:buChar char="l"/>
            </a:pPr>
            <a:r>
              <a:rPr lang="zh-CN" altLang="en-US" sz="2400" b="1" dirty="0"/>
              <a:t>尺寸公差仅控制被测要素的实际尺寸的变动量，不控制该要素本身的形状误差。</a:t>
            </a:r>
          </a:p>
          <a:p>
            <a:pPr eaLnBrk="1" hangingPunct="1">
              <a:lnSpc>
                <a:spcPct val="120000"/>
              </a:lnSpc>
              <a:buFont typeface="Wingdings" panose="05000000000000000000" pitchFamily="2" charset="2"/>
              <a:buChar char="l"/>
            </a:pPr>
            <a:r>
              <a:rPr lang="zh-CN" altLang="en-US" sz="2400" b="1" dirty="0"/>
              <a:t>几何公差控制实际被测要素对其理想形状、方向或位置的变动量，而与该要素的实际尺寸的大小无关。</a:t>
            </a:r>
            <a:r>
              <a:rPr lang="zh-CN" altLang="en-US" sz="1600" b="1" dirty="0">
                <a:solidFill>
                  <a:srgbClr val="0B0201"/>
                </a:solidFill>
              </a:rPr>
              <a:t>                </a:t>
            </a:r>
          </a:p>
          <a:p>
            <a:pPr eaLnBrk="1" hangingPunct="1">
              <a:lnSpc>
                <a:spcPct val="80000"/>
              </a:lnSpc>
              <a:buFont typeface="Wingdings" panose="05000000000000000000" pitchFamily="2" charset="2"/>
              <a:buNone/>
            </a:pPr>
            <a:r>
              <a:rPr lang="zh-CN" altLang="en-US" sz="1800" b="1" dirty="0">
                <a:solidFill>
                  <a:srgbClr val="0B0201"/>
                </a:solidFill>
              </a:rPr>
              <a:t>                                                                                                                </a:t>
            </a:r>
            <a:endParaRPr lang="en-US" altLang="zh-CN" sz="1800" b="1" dirty="0">
              <a:solidFill>
                <a:srgbClr val="0B0201"/>
              </a:solidFill>
            </a:endParaRPr>
          </a:p>
        </p:txBody>
      </p:sp>
      <p:pic>
        <p:nvPicPr>
          <p:cNvPr id="12291" name="Picture 10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82200" y="2761938"/>
            <a:ext cx="4209800" cy="3044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a:extLst>
              <a:ext uri="{FF2B5EF4-FFF2-40B4-BE49-F238E27FC236}">
                <a16:creationId xmlns:a16="http://schemas.microsoft.com/office/drawing/2014/main" id="{E08C00F3-8142-4ACE-B996-B21C86E82490}"/>
              </a:ext>
            </a:extLst>
          </p:cNvPr>
          <p:cNvSpPr/>
          <p:nvPr/>
        </p:nvSpPr>
        <p:spPr>
          <a:xfrm>
            <a:off x="1661160" y="6239378"/>
            <a:ext cx="10453956" cy="400110"/>
          </a:xfrm>
          <a:prstGeom prst="rect">
            <a:avLst/>
          </a:prstGeom>
        </p:spPr>
        <p:txBody>
          <a:bodyPr wrap="square">
            <a:spAutoFit/>
          </a:bodyPr>
          <a:lstStyle/>
          <a:p>
            <a:pPr indent="247650" algn="just">
              <a:spcAft>
                <a:spcPts val="0"/>
              </a:spcAft>
            </a:pPr>
            <a:r>
              <a:rPr lang="zh-CN" altLang="zh-CN" sz="2000" b="1" kern="100" dirty="0">
                <a:solidFill>
                  <a:srgbClr val="FF0000"/>
                </a:solidFill>
                <a:latin typeface="+mj-ea"/>
                <a:ea typeface="+mj-ea"/>
                <a:cs typeface="Courier New" panose="02070309020205020404" pitchFamily="49" charset="0"/>
              </a:rPr>
              <a:t>采用独立原则时，</a:t>
            </a:r>
            <a:r>
              <a:rPr lang="zh-CN" altLang="en-US" sz="2000" b="1" kern="100" dirty="0">
                <a:solidFill>
                  <a:srgbClr val="FF0000"/>
                </a:solidFill>
                <a:latin typeface="+mj-ea"/>
                <a:ea typeface="+mj-ea"/>
                <a:cs typeface="Courier New" panose="02070309020205020404" pitchFamily="49" charset="0"/>
              </a:rPr>
              <a:t>几何</a:t>
            </a:r>
            <a:r>
              <a:rPr lang="zh-CN" altLang="zh-CN" sz="2000" b="1" kern="100" dirty="0">
                <a:solidFill>
                  <a:srgbClr val="FF0000"/>
                </a:solidFill>
                <a:latin typeface="+mj-ea"/>
                <a:ea typeface="+mj-ea"/>
                <a:cs typeface="Courier New" panose="02070309020205020404" pitchFamily="49" charset="0"/>
              </a:rPr>
              <a:t>公差和尺寸公差在图样上单独标注，没有</a:t>
            </a:r>
            <a:r>
              <a:rPr lang="zh-CN" altLang="zh-CN" sz="2000" b="1" kern="100" dirty="0">
                <a:solidFill>
                  <a:srgbClr val="FF0000"/>
                </a:solidFill>
                <a:latin typeface="+mj-ea"/>
                <a:ea typeface="+mj-ea"/>
                <a:cs typeface="Arial Unicode MS"/>
              </a:rPr>
              <a:t>Ⓔ、Ⓜ、Ⓛ、Ⓡ</a:t>
            </a:r>
            <a:r>
              <a:rPr lang="zh-CN" altLang="zh-CN" sz="2000" b="1" kern="100" dirty="0">
                <a:solidFill>
                  <a:srgbClr val="FF0000"/>
                </a:solidFill>
                <a:latin typeface="+mj-ea"/>
                <a:ea typeface="+mj-ea"/>
                <a:cs typeface="Courier New" panose="02070309020205020404" pitchFamily="49" charset="0"/>
              </a:rPr>
              <a:t>等符号。</a:t>
            </a:r>
          </a:p>
        </p:txBody>
      </p:sp>
      <p:sp>
        <p:nvSpPr>
          <p:cNvPr id="7" name="标题 1">
            <a:extLst>
              <a:ext uri="{FF2B5EF4-FFF2-40B4-BE49-F238E27FC236}">
                <a16:creationId xmlns:a16="http://schemas.microsoft.com/office/drawing/2014/main" id="{BF67C633-2572-4938-9F1E-A56959C13E36}"/>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27507358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body" idx="1"/>
          </p:nvPr>
        </p:nvSpPr>
        <p:spPr>
          <a:xfrm>
            <a:off x="1161134" y="1250240"/>
            <a:ext cx="11424212" cy="4891480"/>
          </a:xfrm>
        </p:spPr>
        <p:txBody>
          <a:bodyPr>
            <a:normAutofit/>
          </a:bodyPr>
          <a:lstStyle/>
          <a:p>
            <a:pPr indent="457200" eaLnBrk="1" hangingPunct="1">
              <a:lnSpc>
                <a:spcPct val="160000"/>
              </a:lnSpc>
              <a:buFont typeface="Wingdings" panose="05000000000000000000" pitchFamily="2" charset="2"/>
              <a:buNone/>
            </a:pPr>
            <a:endParaRPr lang="zh-CN" altLang="en-US" sz="1000" b="1" dirty="0">
              <a:solidFill>
                <a:srgbClr val="000000"/>
              </a:solidFill>
              <a:latin typeface="Times New Roman" panose="02020603050405020304" pitchFamily="18" charset="0"/>
              <a:ea typeface="+mj-ea"/>
              <a:cs typeface="+mj-cs"/>
            </a:endParaRPr>
          </a:p>
          <a:p>
            <a:pPr indent="457200" eaLnBrk="1" hangingPunct="1">
              <a:lnSpc>
                <a:spcPct val="160000"/>
              </a:lnSpc>
              <a:buFont typeface="Wingdings" panose="05000000000000000000" pitchFamily="2" charset="2"/>
              <a:buNone/>
            </a:pPr>
            <a:r>
              <a:rPr lang="zh-CN" altLang="en-US" sz="2800" b="1" dirty="0">
                <a:solidFill>
                  <a:srgbClr val="000000"/>
                </a:solidFill>
                <a:latin typeface="Times New Roman" panose="02020603050405020304" pitchFamily="18" charset="0"/>
                <a:ea typeface="+mj-ea"/>
                <a:cs typeface="+mj-cs"/>
              </a:rPr>
              <a:t>公差原则分为：</a:t>
            </a:r>
            <a:endParaRPr lang="en-US" altLang="zh-CN" sz="2800" b="1" dirty="0">
              <a:solidFill>
                <a:srgbClr val="000000"/>
              </a:solidFill>
              <a:latin typeface="Times New Roman" panose="02020603050405020304" pitchFamily="18" charset="0"/>
              <a:ea typeface="+mj-ea"/>
              <a:cs typeface="+mj-cs"/>
            </a:endParaRPr>
          </a:p>
          <a:p>
            <a:pPr marL="1548000" eaLnBrk="1" hangingPunct="1">
              <a:lnSpc>
                <a:spcPct val="160000"/>
              </a:lnSpc>
              <a:buFont typeface="Wingdings" panose="05000000000000000000" pitchFamily="2" charset="2"/>
              <a:buChar char="l"/>
            </a:pPr>
            <a:r>
              <a:rPr lang="zh-CN" altLang="en-US" sz="2800" b="1" dirty="0">
                <a:solidFill>
                  <a:srgbClr val="FF0000"/>
                </a:solidFill>
                <a:latin typeface="Times New Roman" panose="02020603050405020304" pitchFamily="18" charset="0"/>
                <a:ea typeface="+mj-ea"/>
                <a:cs typeface="+mj-cs"/>
              </a:rPr>
              <a:t>独立原则</a:t>
            </a:r>
            <a:endParaRPr lang="en-US" altLang="zh-CN" sz="2800" b="1" dirty="0">
              <a:solidFill>
                <a:srgbClr val="FF0000"/>
              </a:solidFill>
              <a:latin typeface="Times New Roman" panose="02020603050405020304" pitchFamily="18" charset="0"/>
              <a:ea typeface="+mj-ea"/>
              <a:cs typeface="+mj-cs"/>
            </a:endParaRPr>
          </a:p>
          <a:p>
            <a:pPr marL="1548000" eaLnBrk="1" hangingPunct="1">
              <a:lnSpc>
                <a:spcPct val="160000"/>
              </a:lnSpc>
              <a:buFont typeface="Wingdings" panose="05000000000000000000" pitchFamily="2" charset="2"/>
              <a:buChar char="l"/>
            </a:pPr>
            <a:endParaRPr lang="en-US" altLang="zh-CN" sz="2800" b="1" dirty="0">
              <a:solidFill>
                <a:srgbClr val="000000"/>
              </a:solidFill>
              <a:latin typeface="Times New Roman" panose="02020603050405020304" pitchFamily="18" charset="0"/>
              <a:ea typeface="+mj-ea"/>
              <a:cs typeface="+mj-cs"/>
            </a:endParaRPr>
          </a:p>
          <a:p>
            <a:pPr marL="1548000" eaLnBrk="1" hangingPunct="1">
              <a:lnSpc>
                <a:spcPct val="160000"/>
              </a:lnSpc>
              <a:buFont typeface="Wingdings" panose="05000000000000000000" pitchFamily="2" charset="2"/>
              <a:buChar char="l"/>
            </a:pPr>
            <a:r>
              <a:rPr lang="zh-CN" altLang="en-US" sz="2800" b="1" dirty="0">
                <a:solidFill>
                  <a:srgbClr val="FF0000"/>
                </a:solidFill>
                <a:latin typeface="Times New Roman" panose="02020603050405020304" pitchFamily="18" charset="0"/>
                <a:ea typeface="+mj-ea"/>
                <a:cs typeface="+mj-cs"/>
              </a:rPr>
              <a:t>相关要求</a:t>
            </a:r>
            <a:endParaRPr lang="en-US" altLang="zh-CN" sz="2800" b="1" dirty="0">
              <a:solidFill>
                <a:srgbClr val="FF0000"/>
              </a:solidFill>
              <a:latin typeface="Times New Roman" panose="02020603050405020304" pitchFamily="18" charset="0"/>
              <a:ea typeface="+mj-ea"/>
              <a:cs typeface="+mj-cs"/>
            </a:endParaRPr>
          </a:p>
        </p:txBody>
      </p:sp>
      <p:sp>
        <p:nvSpPr>
          <p:cNvPr id="5" name="标题 1"/>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
        <p:nvSpPr>
          <p:cNvPr id="9" name="矩形 8">
            <a:extLst>
              <a:ext uri="{FF2B5EF4-FFF2-40B4-BE49-F238E27FC236}">
                <a16:creationId xmlns:a16="http://schemas.microsoft.com/office/drawing/2014/main" id="{CECFC52A-C4A0-4C62-9F4D-51C19A5D2587}"/>
              </a:ext>
            </a:extLst>
          </p:cNvPr>
          <p:cNvSpPr/>
          <p:nvPr/>
        </p:nvSpPr>
        <p:spPr>
          <a:xfrm>
            <a:off x="5405887" y="3242652"/>
            <a:ext cx="2646878" cy="2292935"/>
          </a:xfrm>
          <a:prstGeom prst="rect">
            <a:avLst/>
          </a:prstGeom>
        </p:spPr>
        <p:txBody>
          <a:bodyPr wrap="none">
            <a:spAutoFit/>
          </a:bodyPr>
          <a:lstStyle/>
          <a:p>
            <a:pPr>
              <a:spcBef>
                <a:spcPts val="600"/>
              </a:spcBef>
            </a:pPr>
            <a:r>
              <a:rPr lang="zh-CN" altLang="en-US" sz="3200" dirty="0">
                <a:latin typeface="Times New Roman" panose="02020603050405020304" pitchFamily="18" charset="0"/>
              </a:rPr>
              <a:t>包容要求</a:t>
            </a:r>
            <a:endParaRPr lang="en-US" altLang="zh-CN" sz="3200" dirty="0">
              <a:latin typeface="Times New Roman" panose="02020603050405020304" pitchFamily="18" charset="0"/>
            </a:endParaRPr>
          </a:p>
          <a:p>
            <a:pPr>
              <a:spcBef>
                <a:spcPts val="600"/>
              </a:spcBef>
            </a:pPr>
            <a:r>
              <a:rPr lang="zh-CN" altLang="en-US" sz="3200" dirty="0">
                <a:latin typeface="Times New Roman" panose="02020603050405020304" pitchFamily="18" charset="0"/>
              </a:rPr>
              <a:t>最大实体要求</a:t>
            </a:r>
            <a:endParaRPr lang="en-US" altLang="zh-CN" sz="3200" dirty="0">
              <a:latin typeface="Times New Roman" panose="02020603050405020304" pitchFamily="18" charset="0"/>
            </a:endParaRPr>
          </a:p>
          <a:p>
            <a:pPr>
              <a:spcBef>
                <a:spcPts val="600"/>
              </a:spcBef>
            </a:pPr>
            <a:r>
              <a:rPr lang="zh-CN" altLang="en-US" sz="3200" dirty="0">
                <a:latin typeface="Times New Roman" panose="02020603050405020304" pitchFamily="18" charset="0"/>
              </a:rPr>
              <a:t>最小实体要求</a:t>
            </a:r>
            <a:endParaRPr lang="en-US" altLang="zh-CN" sz="3200" dirty="0">
              <a:latin typeface="Times New Roman" panose="02020603050405020304" pitchFamily="18" charset="0"/>
            </a:endParaRPr>
          </a:p>
          <a:p>
            <a:pPr>
              <a:spcBef>
                <a:spcPts val="600"/>
              </a:spcBef>
            </a:pPr>
            <a:r>
              <a:rPr lang="zh-CN" altLang="en-US" sz="3200" dirty="0">
                <a:latin typeface="Times New Roman" panose="02020603050405020304" pitchFamily="18" charset="0"/>
              </a:rPr>
              <a:t>可逆要求</a:t>
            </a:r>
            <a:endParaRPr lang="zh-CN" altLang="en-US" sz="3200" dirty="0"/>
          </a:p>
        </p:txBody>
      </p:sp>
      <p:sp>
        <p:nvSpPr>
          <p:cNvPr id="10" name="左大括号 9">
            <a:extLst>
              <a:ext uri="{FF2B5EF4-FFF2-40B4-BE49-F238E27FC236}">
                <a16:creationId xmlns:a16="http://schemas.microsoft.com/office/drawing/2014/main" id="{ED56A318-713E-49EE-B757-91E1F3D3F8BE}"/>
              </a:ext>
            </a:extLst>
          </p:cNvPr>
          <p:cNvSpPr/>
          <p:nvPr/>
        </p:nvSpPr>
        <p:spPr>
          <a:xfrm>
            <a:off x="4572000" y="3429000"/>
            <a:ext cx="396240" cy="1920240"/>
          </a:xfrm>
          <a:prstGeom prst="leftBrace">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1216959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1981200" y="838200"/>
            <a:ext cx="8305800" cy="914400"/>
          </a:xfrm>
        </p:spPr>
        <p:txBody>
          <a:bodyPr/>
          <a:lstStyle/>
          <a:p>
            <a:r>
              <a:rPr lang="en-US" altLang="zh-CN" sz="4000" b="1"/>
              <a:t>      </a:t>
            </a:r>
          </a:p>
        </p:txBody>
      </p:sp>
      <p:sp>
        <p:nvSpPr>
          <p:cNvPr id="52227" name="Rectangle 3"/>
          <p:cNvSpPr>
            <a:spLocks noGrp="1" noChangeArrowheads="1"/>
          </p:cNvSpPr>
          <p:nvPr>
            <p:ph type="body" idx="1"/>
          </p:nvPr>
        </p:nvSpPr>
        <p:spPr>
          <a:xfrm>
            <a:off x="0" y="705555"/>
            <a:ext cx="11778615" cy="4802187"/>
          </a:xfrm>
        </p:spPr>
        <p:txBody>
          <a:bodyPr>
            <a:normAutofit/>
          </a:bodyPr>
          <a:lstStyle/>
          <a:p>
            <a:pPr algn="just">
              <a:lnSpc>
                <a:spcPct val="170000"/>
              </a:lnSpc>
              <a:buNone/>
            </a:pPr>
            <a:r>
              <a:rPr lang="en-US" altLang="zh-CN" sz="3200" b="1" dirty="0">
                <a:solidFill>
                  <a:srgbClr val="961B0E"/>
                </a:solidFill>
              </a:rPr>
              <a:t>  2.  </a:t>
            </a:r>
            <a:r>
              <a:rPr lang="zh-CN" altLang="en-US" sz="3200" b="1" dirty="0">
                <a:solidFill>
                  <a:srgbClr val="961B0E"/>
                </a:solidFill>
              </a:rPr>
              <a:t>方向、位置公差框格</a:t>
            </a:r>
          </a:p>
          <a:p>
            <a:pPr>
              <a:lnSpc>
                <a:spcPct val="150000"/>
              </a:lnSpc>
              <a:spcBef>
                <a:spcPts val="0"/>
              </a:spcBef>
              <a:buFont typeface="Wingdings" panose="05000000000000000000" pitchFamily="2" charset="2"/>
              <a:buNone/>
            </a:pPr>
            <a:r>
              <a:rPr lang="zh-CN" altLang="en-US" sz="1600" b="1" dirty="0">
                <a:solidFill>
                  <a:srgbClr val="0B0201"/>
                </a:solidFill>
              </a:rPr>
              <a:t>        </a:t>
            </a:r>
            <a:r>
              <a:rPr lang="zh-CN" altLang="en-US" sz="3200" b="1" dirty="0">
                <a:solidFill>
                  <a:srgbClr val="0B0201"/>
                </a:solidFill>
              </a:rPr>
              <a:t>方向、位置公差框格有三格、四格和五格等几种。用带箭头的指引线将框格与被测要素相连。</a:t>
            </a:r>
          </a:p>
        </p:txBody>
      </p:sp>
      <p:sp>
        <p:nvSpPr>
          <p:cNvPr id="52228" name="Rectangle 4"/>
          <p:cNvSpPr>
            <a:spLocks noChangeArrowheads="1"/>
          </p:cNvSpPr>
          <p:nvPr/>
        </p:nvSpPr>
        <p:spPr bwMode="auto">
          <a:xfrm>
            <a:off x="4667250" y="27860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pic>
        <p:nvPicPr>
          <p:cNvPr id="52232" name="Picture 8"/>
          <p:cNvPicPr>
            <a:picLocks noChangeAspect="1" noChangeArrowheads="1"/>
          </p:cNvPicPr>
          <p:nvPr/>
        </p:nvPicPr>
        <p:blipFill rotWithShape="1">
          <a:blip r:embed="rId2">
            <a:extLst>
              <a:ext uri="{28A0092B-C50C-407E-A947-70E740481C1C}">
                <a14:useLocalDpi xmlns:a14="http://schemas.microsoft.com/office/drawing/2010/main" val="0"/>
              </a:ext>
            </a:extLst>
          </a:blip>
          <a:srcRect r="60420"/>
          <a:stretch/>
        </p:blipFill>
        <p:spPr bwMode="auto">
          <a:xfrm>
            <a:off x="8018144" y="2367598"/>
            <a:ext cx="3473450" cy="4246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a:extLst>
              <a:ext uri="{FF2B5EF4-FFF2-40B4-BE49-F238E27FC236}">
                <a16:creationId xmlns:a16="http://schemas.microsoft.com/office/drawing/2014/main" id="{472FBE95-FA0F-4A07-B0D8-677E9F29FFB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16" t="24332"/>
          <a:stretch/>
        </p:blipFill>
        <p:spPr bwMode="auto">
          <a:xfrm>
            <a:off x="624206" y="3157156"/>
            <a:ext cx="6035040" cy="36414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6">
            <a:extLst>
              <a:ext uri="{FF2B5EF4-FFF2-40B4-BE49-F238E27FC236}">
                <a16:creationId xmlns:a16="http://schemas.microsoft.com/office/drawing/2014/main" id="{8B49A17E-27AA-4B34-8C2D-643282CC87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6333" y="4329341"/>
            <a:ext cx="8505825" cy="1485900"/>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标题 1">
            <a:extLst>
              <a:ext uri="{FF2B5EF4-FFF2-40B4-BE49-F238E27FC236}">
                <a16:creationId xmlns:a16="http://schemas.microsoft.com/office/drawing/2014/main" id="{D211554A-E6A3-41AF-91C5-067F55471F1D}"/>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§2  </a:t>
            </a:r>
            <a:r>
              <a:rPr lang="zh-CN" altLang="en-US" kern="0" dirty="0"/>
              <a:t>几何公差在图样上的表示方法</a:t>
            </a:r>
          </a:p>
        </p:txBody>
      </p:sp>
    </p:spTree>
    <p:extLst>
      <p:ext uri="{BB962C8B-B14F-4D97-AF65-F5344CB8AC3E}">
        <p14:creationId xmlns:p14="http://schemas.microsoft.com/office/powerpoint/2010/main" val="230666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Grp="1" noChangeArrowheads="1"/>
          </p:cNvSpPr>
          <p:nvPr>
            <p:ph type="body" idx="1"/>
          </p:nvPr>
        </p:nvSpPr>
        <p:spPr>
          <a:xfrm>
            <a:off x="161902" y="853577"/>
            <a:ext cx="11741834" cy="5637825"/>
          </a:xfrm>
          <a:noFill/>
        </p:spPr>
        <p:txBody>
          <a:bodyPr wrap="square">
            <a:spAutoFit/>
          </a:bodyPr>
          <a:lstStyle/>
          <a:p>
            <a:pPr eaLnBrk="1" hangingPunct="1">
              <a:lnSpc>
                <a:spcPct val="90000"/>
              </a:lnSpc>
              <a:buNone/>
            </a:pPr>
            <a:r>
              <a:rPr lang="en-US" altLang="zh-CN" b="1" dirty="0">
                <a:solidFill>
                  <a:srgbClr val="FF0000"/>
                </a:solidFill>
              </a:rPr>
              <a:t> </a:t>
            </a:r>
            <a:r>
              <a:rPr lang="zh-CN" altLang="en-US" b="1" dirty="0">
                <a:solidFill>
                  <a:srgbClr val="FF0000"/>
                </a:solidFill>
              </a:rPr>
              <a:t>三、包容要求</a:t>
            </a:r>
          </a:p>
          <a:p>
            <a:pPr eaLnBrk="1" hangingPunct="1">
              <a:lnSpc>
                <a:spcPct val="150000"/>
              </a:lnSpc>
              <a:spcBef>
                <a:spcPts val="0"/>
              </a:spcBef>
              <a:buFont typeface="Wingdings" panose="05000000000000000000" pitchFamily="2" charset="2"/>
              <a:buNone/>
            </a:pPr>
            <a:r>
              <a:rPr lang="zh-CN" altLang="en-US" b="1" dirty="0">
                <a:solidFill>
                  <a:schemeClr val="folHlink"/>
                </a:solidFill>
              </a:rPr>
              <a:t>  </a:t>
            </a:r>
            <a:r>
              <a:rPr lang="en-US" altLang="zh-CN" sz="2800" b="1" dirty="0">
                <a:solidFill>
                  <a:srgbClr val="961B0E"/>
                </a:solidFill>
              </a:rPr>
              <a:t>1</a:t>
            </a:r>
            <a:r>
              <a:rPr lang="en-US" altLang="zh-CN" sz="2800" b="1" dirty="0">
                <a:solidFill>
                  <a:srgbClr val="961B0E"/>
                </a:solidFill>
                <a:cs typeface="Times New Roman" panose="02020603050405020304" pitchFamily="18" charset="0"/>
              </a:rPr>
              <a:t>.  </a:t>
            </a:r>
            <a:r>
              <a:rPr lang="zh-CN" altLang="en-US" sz="2800" b="1" dirty="0">
                <a:solidFill>
                  <a:srgbClr val="961B0E"/>
                </a:solidFill>
                <a:cs typeface="Times New Roman" panose="02020603050405020304" pitchFamily="18" charset="0"/>
              </a:rPr>
              <a:t>包容要求的含义及</a:t>
            </a:r>
            <a:r>
              <a:rPr lang="zh-CN" altLang="en-US" sz="2800" b="1" dirty="0">
                <a:solidFill>
                  <a:srgbClr val="961B0E"/>
                </a:solidFill>
              </a:rPr>
              <a:t>标注方法</a:t>
            </a:r>
          </a:p>
          <a:p>
            <a:pPr marL="0">
              <a:lnSpc>
                <a:spcPct val="150000"/>
              </a:lnSpc>
              <a:spcBef>
                <a:spcPts val="0"/>
              </a:spcBef>
              <a:buNone/>
            </a:pPr>
            <a:r>
              <a:rPr lang="zh-CN" altLang="en-US" sz="2400" b="1" dirty="0">
                <a:solidFill>
                  <a:srgbClr val="0B0201"/>
                </a:solidFill>
              </a:rPr>
              <a:t>   包容要求</a:t>
            </a:r>
            <a:r>
              <a:rPr lang="en-US" altLang="zh-CN" sz="2400" b="1" dirty="0">
                <a:solidFill>
                  <a:srgbClr val="0B0201"/>
                </a:solidFill>
              </a:rPr>
              <a:t>(envelope requirement, ER)</a:t>
            </a:r>
            <a:r>
              <a:rPr lang="zh-CN" altLang="en-US" sz="2400" b="1" dirty="0">
                <a:solidFill>
                  <a:srgbClr val="0B0201"/>
                </a:solidFill>
              </a:rPr>
              <a:t>是一种相关要求。它用</a:t>
            </a:r>
            <a:r>
              <a:rPr lang="zh-CN" altLang="en-US" sz="2800" b="1" dirty="0">
                <a:solidFill>
                  <a:srgbClr val="FF0000"/>
                </a:solidFill>
              </a:rPr>
              <a:t>最大实体边界</a:t>
            </a:r>
            <a:r>
              <a:rPr lang="en-US" altLang="zh-CN" sz="2400" b="1" dirty="0">
                <a:solidFill>
                  <a:srgbClr val="FF0000"/>
                </a:solidFill>
              </a:rPr>
              <a:t>(MMB)</a:t>
            </a:r>
            <a:r>
              <a:rPr lang="zh-CN" altLang="en-US" sz="2400" b="1" dirty="0">
                <a:solidFill>
                  <a:srgbClr val="FF0000"/>
                </a:solidFill>
              </a:rPr>
              <a:t>来控制实际要素的轮廓</a:t>
            </a:r>
            <a:r>
              <a:rPr lang="zh-CN" altLang="en-US" sz="2400" b="1" dirty="0">
                <a:solidFill>
                  <a:srgbClr val="0B0201"/>
                </a:solidFill>
              </a:rPr>
              <a:t>，</a:t>
            </a:r>
            <a:r>
              <a:rPr lang="zh-CN" altLang="en-US" sz="2400" b="1" dirty="0">
                <a:solidFill>
                  <a:srgbClr val="7030A0"/>
                </a:solidFill>
              </a:rPr>
              <a:t>仅适用于</a:t>
            </a:r>
            <a:r>
              <a:rPr lang="zh-CN" altLang="en-US" sz="3200" b="1" dirty="0">
                <a:solidFill>
                  <a:srgbClr val="7030A0"/>
                </a:solidFill>
              </a:rPr>
              <a:t>单</a:t>
            </a:r>
            <a:r>
              <a:rPr lang="en-US" altLang="zh-CN" sz="3200" b="1" dirty="0">
                <a:solidFill>
                  <a:srgbClr val="7030A0"/>
                </a:solidFill>
              </a:rPr>
              <a:t>—</a:t>
            </a:r>
            <a:r>
              <a:rPr lang="zh-CN" altLang="en-US" sz="3200" b="1" dirty="0">
                <a:solidFill>
                  <a:srgbClr val="7030A0"/>
                </a:solidFill>
              </a:rPr>
              <a:t>要素</a:t>
            </a:r>
            <a:r>
              <a:rPr lang="zh-CN" altLang="en-US" sz="2400" b="1" dirty="0">
                <a:solidFill>
                  <a:srgbClr val="0B0201"/>
                </a:solidFill>
              </a:rPr>
              <a:t>，如圆柱表面或两平行表面。</a:t>
            </a:r>
          </a:p>
          <a:p>
            <a:pPr eaLnBrk="1" hangingPunct="1">
              <a:lnSpc>
                <a:spcPct val="80000"/>
              </a:lnSpc>
              <a:buFont typeface="Wingdings" panose="05000000000000000000" pitchFamily="2" charset="2"/>
              <a:buNone/>
            </a:pPr>
            <a:endParaRPr lang="zh-CN" altLang="en-US" sz="2800" b="1" dirty="0">
              <a:solidFill>
                <a:srgbClr val="0B0201"/>
              </a:solidFill>
            </a:endParaRPr>
          </a:p>
          <a:p>
            <a:pPr eaLnBrk="1" hangingPunct="1">
              <a:lnSpc>
                <a:spcPct val="80000"/>
              </a:lnSpc>
              <a:buFont typeface="Wingdings" panose="05000000000000000000" pitchFamily="2" charset="2"/>
              <a:buNone/>
            </a:pPr>
            <a:endParaRPr lang="zh-CN" altLang="en-US" sz="2800" b="1" dirty="0">
              <a:solidFill>
                <a:srgbClr val="0B0201"/>
              </a:solidFill>
            </a:endParaRPr>
          </a:p>
          <a:p>
            <a:pPr eaLnBrk="1" hangingPunct="1">
              <a:lnSpc>
                <a:spcPct val="80000"/>
              </a:lnSpc>
              <a:buFont typeface="Wingdings" panose="05000000000000000000" pitchFamily="2" charset="2"/>
              <a:buNone/>
            </a:pPr>
            <a:endParaRPr lang="zh-CN" altLang="en-US" sz="2800" b="1" dirty="0">
              <a:solidFill>
                <a:srgbClr val="0B0201"/>
              </a:solidFill>
            </a:endParaRPr>
          </a:p>
          <a:p>
            <a:pPr eaLnBrk="1" hangingPunct="1">
              <a:lnSpc>
                <a:spcPct val="80000"/>
              </a:lnSpc>
              <a:buFont typeface="Wingdings" panose="05000000000000000000" pitchFamily="2" charset="2"/>
              <a:buNone/>
            </a:pPr>
            <a:endParaRPr lang="zh-CN" altLang="en-US" sz="2800" b="1" dirty="0">
              <a:solidFill>
                <a:srgbClr val="0B0201"/>
              </a:solidFill>
            </a:endParaRPr>
          </a:p>
          <a:p>
            <a:pPr eaLnBrk="1" hangingPunct="1">
              <a:lnSpc>
                <a:spcPct val="80000"/>
              </a:lnSpc>
              <a:buFont typeface="Wingdings" panose="05000000000000000000" pitchFamily="2" charset="2"/>
              <a:buNone/>
            </a:pPr>
            <a:endParaRPr lang="zh-CN" altLang="en-US" sz="2800" b="1" dirty="0">
              <a:solidFill>
                <a:srgbClr val="0B0201"/>
              </a:solidFill>
            </a:endParaRPr>
          </a:p>
          <a:p>
            <a:pPr eaLnBrk="1" hangingPunct="1">
              <a:lnSpc>
                <a:spcPct val="80000"/>
              </a:lnSpc>
              <a:buFont typeface="Wingdings" panose="05000000000000000000" pitchFamily="2" charset="2"/>
              <a:buNone/>
            </a:pPr>
            <a:endParaRPr lang="zh-CN" altLang="en-US" sz="2800" b="1" dirty="0">
              <a:solidFill>
                <a:srgbClr val="0B0201"/>
              </a:solidFill>
            </a:endParaRPr>
          </a:p>
        </p:txBody>
      </p:sp>
      <p:pic>
        <p:nvPicPr>
          <p:cNvPr id="15363"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6708" y="3826545"/>
            <a:ext cx="7484012" cy="2998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5B1BA0CD-01D2-4C5D-A1D1-95DBE6A52860}"/>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40645803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5">
            <a:extLst>
              <a:ext uri="{FF2B5EF4-FFF2-40B4-BE49-F238E27FC236}">
                <a16:creationId xmlns:a16="http://schemas.microsoft.com/office/drawing/2014/main" id="{9ADA2296-35AC-4B94-A283-1AB54D456D00}"/>
              </a:ext>
            </a:extLst>
          </p:cNvPr>
          <p:cNvSpPr txBox="1">
            <a:spLocks noChangeArrowheads="1"/>
          </p:cNvSpPr>
          <p:nvPr/>
        </p:nvSpPr>
        <p:spPr bwMode="auto">
          <a:xfrm>
            <a:off x="289561" y="759287"/>
            <a:ext cx="11825082" cy="2520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eaLnBrk="1" hangingPunct="1">
              <a:lnSpc>
                <a:spcPct val="90000"/>
              </a:lnSpc>
              <a:spcBef>
                <a:spcPts val="600"/>
              </a:spcBef>
              <a:buFont typeface="Wingdings" panose="05000000000000000000" pitchFamily="2" charset="2"/>
              <a:buNone/>
            </a:pPr>
            <a:r>
              <a:rPr lang="zh-CN" altLang="en-US" sz="800" b="1" kern="0" dirty="0"/>
              <a:t>  </a:t>
            </a:r>
            <a:endParaRPr lang="en-US" altLang="zh-CN" sz="100" b="1" kern="0" dirty="0"/>
          </a:p>
          <a:p>
            <a:pPr marL="0" eaLnBrk="1" hangingPunct="1">
              <a:lnSpc>
                <a:spcPct val="150000"/>
              </a:lnSpc>
              <a:spcBef>
                <a:spcPts val="600"/>
              </a:spcBef>
              <a:buFont typeface="Wingdings" panose="05000000000000000000" pitchFamily="2" charset="2"/>
              <a:buChar char="l"/>
            </a:pPr>
            <a:r>
              <a:rPr lang="zh-CN" altLang="en-US" sz="2800" b="1" kern="0" dirty="0"/>
              <a:t>采用包容要求的要素，其实际轮廓应遵守最大实体边界。具体为：体外作用尺寸不得超越最大实体尺寸，局部实际尺寸不得超越最小实体尺寸。</a:t>
            </a:r>
          </a:p>
          <a:p>
            <a:pPr marL="0" eaLnBrk="1" hangingPunct="1">
              <a:lnSpc>
                <a:spcPct val="150000"/>
              </a:lnSpc>
              <a:spcBef>
                <a:spcPts val="600"/>
              </a:spcBef>
              <a:buFont typeface="Wingdings" panose="05000000000000000000" pitchFamily="2" charset="2"/>
              <a:buChar char="l"/>
            </a:pPr>
            <a:r>
              <a:rPr lang="zh-CN" altLang="en-US" sz="2800" b="1" kern="0" dirty="0"/>
              <a:t>按包容要求给出尺寸公差时，需要在公称尺寸的上、下偏差后面或尺寸公差带代号后面标注符号  </a:t>
            </a:r>
            <a:r>
              <a:rPr lang="en-US" altLang="zh-CN" sz="2800" b="1" kern="0" dirty="0"/>
              <a:t>E   </a:t>
            </a:r>
            <a:r>
              <a:rPr lang="zh-CN" altLang="en-US" sz="2800" b="1" kern="0" dirty="0"/>
              <a:t>，如</a:t>
            </a:r>
            <a:endParaRPr lang="en-US" altLang="zh-CN" sz="2800" b="1" kern="0" dirty="0"/>
          </a:p>
          <a:p>
            <a:pPr marL="0" indent="0" eaLnBrk="1" hangingPunct="1">
              <a:lnSpc>
                <a:spcPct val="150000"/>
              </a:lnSpc>
              <a:spcBef>
                <a:spcPts val="600"/>
              </a:spcBef>
              <a:buNone/>
            </a:pPr>
            <a:r>
              <a:rPr lang="en-US" altLang="zh-CN" sz="2800" b="1" kern="0" dirty="0"/>
              <a:t>                                                                 E    </a:t>
            </a:r>
            <a:r>
              <a:rPr lang="zh-CN" altLang="en-US" sz="2800" b="1" kern="0" dirty="0"/>
              <a:t>，  </a:t>
            </a:r>
            <a:r>
              <a:rPr lang="en-US" altLang="zh-CN" sz="2800" b="1" dirty="0">
                <a:solidFill>
                  <a:srgbClr val="0B0201"/>
                </a:solidFill>
              </a:rPr>
              <a:t>100H7  E</a:t>
            </a:r>
            <a:endParaRPr lang="en-US" altLang="zh-CN" sz="2800" b="1" kern="0" dirty="0"/>
          </a:p>
          <a:p>
            <a:pPr marL="114300" indent="-457200" eaLnBrk="1" hangingPunct="1">
              <a:lnSpc>
                <a:spcPct val="80000"/>
              </a:lnSpc>
              <a:spcBef>
                <a:spcPts val="1200"/>
              </a:spcBef>
              <a:buFont typeface="Wingdings" panose="05000000000000000000" pitchFamily="2" charset="2"/>
              <a:buChar char="l"/>
            </a:pPr>
            <a:r>
              <a:rPr lang="zh-CN" altLang="en-US" sz="2800" b="1" dirty="0">
                <a:solidFill>
                  <a:srgbClr val="0B0201"/>
                </a:solidFill>
              </a:rPr>
              <a:t>图样上对孔或轴标注了符号  </a:t>
            </a:r>
            <a:r>
              <a:rPr lang="en-US" altLang="zh-CN" sz="2800" b="1" dirty="0">
                <a:solidFill>
                  <a:srgbClr val="0B0201"/>
                </a:solidFill>
              </a:rPr>
              <a:t>E</a:t>
            </a:r>
            <a:r>
              <a:rPr lang="en-US" altLang="zh-CN" sz="2800" b="1" dirty="0">
                <a:solidFill>
                  <a:schemeClr val="hlink"/>
                </a:solidFill>
              </a:rPr>
              <a:t>  </a:t>
            </a:r>
            <a:r>
              <a:rPr lang="zh-CN" altLang="en-US" sz="2800" b="1" dirty="0"/>
              <a:t>，就应满足下列要求：</a:t>
            </a:r>
            <a:endParaRPr lang="en-US" altLang="zh-CN" sz="2800" b="1" dirty="0"/>
          </a:p>
          <a:p>
            <a:pPr marL="0" eaLnBrk="1" hangingPunct="1">
              <a:lnSpc>
                <a:spcPct val="80000"/>
              </a:lnSpc>
              <a:spcBef>
                <a:spcPts val="600"/>
              </a:spcBef>
              <a:buFont typeface="Wingdings" panose="05000000000000000000" pitchFamily="2" charset="2"/>
              <a:buNone/>
            </a:pPr>
            <a:endParaRPr lang="en-US" altLang="zh-CN" sz="2800" b="1" dirty="0">
              <a:solidFill>
                <a:srgbClr val="0B0201"/>
              </a:solidFill>
            </a:endParaRPr>
          </a:p>
          <a:p>
            <a:pPr marL="0" eaLnBrk="1" hangingPunct="1">
              <a:lnSpc>
                <a:spcPct val="80000"/>
              </a:lnSpc>
              <a:spcBef>
                <a:spcPts val="600"/>
              </a:spcBef>
              <a:buFont typeface="Wingdings" panose="05000000000000000000" pitchFamily="2" charset="2"/>
              <a:buNone/>
            </a:pPr>
            <a:r>
              <a:rPr lang="zh-CN" altLang="en-US" sz="2800" b="1" dirty="0">
                <a:solidFill>
                  <a:srgbClr val="0B0201"/>
                </a:solidFill>
              </a:rPr>
              <a:t>                  对于轴</a:t>
            </a:r>
            <a:r>
              <a:rPr lang="zh-CN" altLang="en-US" sz="2800" b="1" i="1" dirty="0">
                <a:solidFill>
                  <a:srgbClr val="0B0201"/>
                </a:solidFill>
              </a:rPr>
              <a:t>    </a:t>
            </a:r>
            <a:r>
              <a:rPr lang="en-US" altLang="zh-CN" sz="2800" b="1" i="1" dirty="0" err="1">
                <a:solidFill>
                  <a:srgbClr val="0B0201"/>
                </a:solidFill>
              </a:rPr>
              <a:t>d</a:t>
            </a:r>
            <a:r>
              <a:rPr lang="en-US" altLang="zh-CN" sz="2800" b="1" baseline="-25000" dirty="0" err="1">
                <a:solidFill>
                  <a:srgbClr val="0B0201"/>
                </a:solidFill>
              </a:rPr>
              <a:t>fe</a:t>
            </a:r>
            <a:r>
              <a:rPr lang="en-US" altLang="zh-CN" sz="2800" b="1" i="1" dirty="0">
                <a:solidFill>
                  <a:srgbClr val="0B0201"/>
                </a:solidFill>
                <a:cs typeface="Times New Roman" panose="02020603050405020304" pitchFamily="18" charset="0"/>
              </a:rPr>
              <a:t>≤ </a:t>
            </a:r>
            <a:r>
              <a:rPr lang="en-US" altLang="zh-CN" sz="2800" b="1" i="1" dirty="0" err="1">
                <a:solidFill>
                  <a:srgbClr val="0B0201"/>
                </a:solidFill>
                <a:cs typeface="Times New Roman" panose="02020603050405020304" pitchFamily="18" charset="0"/>
              </a:rPr>
              <a:t>d</a:t>
            </a:r>
            <a:r>
              <a:rPr lang="en-US" altLang="zh-CN" sz="2800" b="1" baseline="-25000" dirty="0" err="1">
                <a:solidFill>
                  <a:srgbClr val="0B0201"/>
                </a:solidFill>
                <a:cs typeface="Times New Roman" panose="02020603050405020304" pitchFamily="18" charset="0"/>
              </a:rPr>
              <a:t>max</a:t>
            </a:r>
            <a:r>
              <a:rPr lang="en-US" altLang="zh-CN" sz="2800" b="1" baseline="-25000" dirty="0">
                <a:solidFill>
                  <a:srgbClr val="0B0201"/>
                </a:solidFill>
                <a:cs typeface="Times New Roman" panose="02020603050405020304" pitchFamily="18" charset="0"/>
              </a:rPr>
              <a:t>    </a:t>
            </a:r>
            <a:r>
              <a:rPr lang="zh-CN" altLang="en-US" sz="2800" b="1" dirty="0">
                <a:solidFill>
                  <a:srgbClr val="0B0201"/>
                </a:solidFill>
                <a:cs typeface="Times New Roman" panose="02020603050405020304" pitchFamily="18" charset="0"/>
              </a:rPr>
              <a:t>且  </a:t>
            </a:r>
            <a:r>
              <a:rPr lang="en-US" altLang="zh-CN" sz="2800" b="1" i="1" dirty="0">
                <a:solidFill>
                  <a:srgbClr val="0B0201"/>
                </a:solidFill>
                <a:cs typeface="Times New Roman" panose="02020603050405020304" pitchFamily="18" charset="0"/>
              </a:rPr>
              <a:t>d</a:t>
            </a:r>
            <a:r>
              <a:rPr lang="en-US" altLang="zh-CN" sz="2800" b="1" baseline="-25000" dirty="0">
                <a:solidFill>
                  <a:srgbClr val="0B0201"/>
                </a:solidFill>
                <a:cs typeface="Times New Roman" panose="02020603050405020304" pitchFamily="18" charset="0"/>
              </a:rPr>
              <a:t>a</a:t>
            </a:r>
            <a:r>
              <a:rPr lang="en-US" altLang="zh-CN" sz="2800" b="1" i="1" dirty="0">
                <a:solidFill>
                  <a:srgbClr val="0B0201"/>
                </a:solidFill>
                <a:cs typeface="Times New Roman" panose="02020603050405020304" pitchFamily="18" charset="0"/>
              </a:rPr>
              <a:t>≥ </a:t>
            </a:r>
            <a:r>
              <a:rPr lang="en-US" altLang="zh-CN" sz="2800" b="1" i="1" dirty="0" err="1">
                <a:solidFill>
                  <a:srgbClr val="0B0201"/>
                </a:solidFill>
                <a:cs typeface="Times New Roman" panose="02020603050405020304" pitchFamily="18" charset="0"/>
              </a:rPr>
              <a:t>d</a:t>
            </a:r>
            <a:r>
              <a:rPr lang="en-US" altLang="zh-CN" sz="2800" b="1" baseline="-25000" dirty="0" err="1">
                <a:solidFill>
                  <a:srgbClr val="0B0201"/>
                </a:solidFill>
                <a:cs typeface="Times New Roman" panose="02020603050405020304" pitchFamily="18" charset="0"/>
              </a:rPr>
              <a:t>min</a:t>
            </a:r>
            <a:endParaRPr lang="en-US" altLang="zh-CN" sz="2400" b="1" dirty="0">
              <a:solidFill>
                <a:srgbClr val="0B0201"/>
              </a:solidFill>
            </a:endParaRPr>
          </a:p>
          <a:p>
            <a:pPr marL="0" eaLnBrk="1" hangingPunct="1">
              <a:lnSpc>
                <a:spcPct val="80000"/>
              </a:lnSpc>
              <a:spcBef>
                <a:spcPts val="600"/>
              </a:spcBef>
              <a:buFont typeface="Wingdings" panose="05000000000000000000" pitchFamily="2" charset="2"/>
              <a:buNone/>
            </a:pPr>
            <a:endParaRPr lang="en-US" altLang="zh-CN" sz="2400" b="1" dirty="0">
              <a:solidFill>
                <a:srgbClr val="0B0201"/>
              </a:solidFill>
            </a:endParaRPr>
          </a:p>
          <a:p>
            <a:pPr marL="0" eaLnBrk="1" hangingPunct="1">
              <a:lnSpc>
                <a:spcPct val="80000"/>
              </a:lnSpc>
              <a:spcBef>
                <a:spcPts val="600"/>
              </a:spcBef>
              <a:buFont typeface="Wingdings" panose="05000000000000000000" pitchFamily="2" charset="2"/>
              <a:buNone/>
            </a:pPr>
            <a:r>
              <a:rPr lang="en-US" altLang="zh-CN" sz="2400" b="1" dirty="0">
                <a:solidFill>
                  <a:srgbClr val="0B0201"/>
                </a:solidFill>
              </a:rPr>
              <a:t>                     </a:t>
            </a:r>
            <a:r>
              <a:rPr lang="zh-CN" altLang="en-US" sz="2800" b="1" dirty="0">
                <a:solidFill>
                  <a:srgbClr val="0B0201"/>
                </a:solidFill>
              </a:rPr>
              <a:t>对于孔    </a:t>
            </a:r>
            <a:r>
              <a:rPr lang="en-US" altLang="zh-CN" sz="2800" b="1" i="1" dirty="0" err="1">
                <a:solidFill>
                  <a:srgbClr val="0B0201"/>
                </a:solidFill>
              </a:rPr>
              <a:t>D</a:t>
            </a:r>
            <a:r>
              <a:rPr lang="en-US" altLang="zh-CN" sz="2800" b="1" baseline="-25000" dirty="0" err="1">
                <a:solidFill>
                  <a:srgbClr val="0B0201"/>
                </a:solidFill>
              </a:rPr>
              <a:t>fe</a:t>
            </a:r>
            <a:r>
              <a:rPr lang="en-US" altLang="zh-CN" sz="2800" b="1" dirty="0">
                <a:solidFill>
                  <a:srgbClr val="0B0201"/>
                </a:solidFill>
                <a:cs typeface="Times New Roman" panose="02020603050405020304" pitchFamily="18" charset="0"/>
              </a:rPr>
              <a:t>≥  </a:t>
            </a:r>
            <a:r>
              <a:rPr lang="en-US" altLang="zh-CN" sz="2800" b="1" i="1" dirty="0" err="1">
                <a:solidFill>
                  <a:srgbClr val="0B0201"/>
                </a:solidFill>
                <a:cs typeface="Times New Roman" panose="02020603050405020304" pitchFamily="18" charset="0"/>
              </a:rPr>
              <a:t>D</a:t>
            </a:r>
            <a:r>
              <a:rPr lang="en-US" altLang="zh-CN" sz="2800" b="1" baseline="-25000" dirty="0" err="1">
                <a:solidFill>
                  <a:srgbClr val="0B0201"/>
                </a:solidFill>
                <a:cs typeface="Times New Roman" panose="02020603050405020304" pitchFamily="18" charset="0"/>
              </a:rPr>
              <a:t>min</a:t>
            </a:r>
            <a:r>
              <a:rPr lang="en-US" altLang="zh-CN" sz="2800" b="1" baseline="-25000" dirty="0">
                <a:solidFill>
                  <a:srgbClr val="0B0201"/>
                </a:solidFill>
                <a:cs typeface="Times New Roman" panose="02020603050405020304" pitchFamily="18" charset="0"/>
              </a:rPr>
              <a:t>   </a:t>
            </a:r>
            <a:r>
              <a:rPr lang="zh-CN" altLang="en-US" sz="2800" b="1" dirty="0">
                <a:solidFill>
                  <a:srgbClr val="0B0201"/>
                </a:solidFill>
                <a:cs typeface="Times New Roman" panose="02020603050405020304" pitchFamily="18" charset="0"/>
              </a:rPr>
              <a:t>且  </a:t>
            </a:r>
            <a:r>
              <a:rPr lang="en-US" altLang="zh-CN" sz="2800" b="1" i="1" dirty="0">
                <a:solidFill>
                  <a:srgbClr val="0B0201"/>
                </a:solidFill>
                <a:cs typeface="Times New Roman" panose="02020603050405020304" pitchFamily="18" charset="0"/>
              </a:rPr>
              <a:t>D</a:t>
            </a:r>
            <a:r>
              <a:rPr lang="en-US" altLang="zh-CN" sz="2800" b="1" baseline="-25000" dirty="0">
                <a:solidFill>
                  <a:srgbClr val="0B0201"/>
                </a:solidFill>
                <a:cs typeface="Times New Roman" panose="02020603050405020304" pitchFamily="18" charset="0"/>
              </a:rPr>
              <a:t>a</a:t>
            </a:r>
            <a:r>
              <a:rPr lang="en-US" altLang="zh-CN" sz="2800" b="1" dirty="0">
                <a:solidFill>
                  <a:srgbClr val="0B0201"/>
                </a:solidFill>
                <a:cs typeface="Times New Roman" panose="02020603050405020304" pitchFamily="18" charset="0"/>
              </a:rPr>
              <a:t>≤ </a:t>
            </a:r>
            <a:r>
              <a:rPr lang="en-US" altLang="zh-CN" sz="2800" b="1" i="1" dirty="0" err="1">
                <a:solidFill>
                  <a:srgbClr val="0B0201"/>
                </a:solidFill>
                <a:cs typeface="Times New Roman" panose="02020603050405020304" pitchFamily="18" charset="0"/>
              </a:rPr>
              <a:t>D</a:t>
            </a:r>
            <a:r>
              <a:rPr lang="en-US" altLang="zh-CN" sz="2800" b="1" baseline="-25000" dirty="0" err="1">
                <a:solidFill>
                  <a:srgbClr val="0B0201"/>
                </a:solidFill>
                <a:cs typeface="Times New Roman" panose="02020603050405020304" pitchFamily="18" charset="0"/>
              </a:rPr>
              <a:t>max</a:t>
            </a:r>
            <a:r>
              <a:rPr lang="en-US" altLang="zh-CN" sz="1400" b="1" dirty="0">
                <a:solidFill>
                  <a:srgbClr val="0B0201"/>
                </a:solidFill>
              </a:rPr>
              <a:t>     </a:t>
            </a:r>
            <a:endParaRPr lang="en-US" altLang="zh-CN" sz="2800" b="1" dirty="0"/>
          </a:p>
        </p:txBody>
      </p:sp>
      <p:sp>
        <p:nvSpPr>
          <p:cNvPr id="1031" name="Oval 5"/>
          <p:cNvSpPr>
            <a:spLocks noChangeAspect="1" noChangeArrowheads="1"/>
          </p:cNvSpPr>
          <p:nvPr/>
        </p:nvSpPr>
        <p:spPr bwMode="auto">
          <a:xfrm>
            <a:off x="4379587" y="3098504"/>
            <a:ext cx="471487" cy="469900"/>
          </a:xfrm>
          <a:prstGeom prst="ellipse">
            <a:avLst/>
          </a:prstGeom>
          <a:noFill/>
          <a:ln w="38100">
            <a:solidFill>
              <a:srgbClr val="0B020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32" name="Oval 6"/>
          <p:cNvSpPr>
            <a:spLocks noChangeAspect="1" noChangeArrowheads="1"/>
          </p:cNvSpPr>
          <p:nvPr/>
        </p:nvSpPr>
        <p:spPr bwMode="auto">
          <a:xfrm>
            <a:off x="9743227" y="3804324"/>
            <a:ext cx="471488" cy="469900"/>
          </a:xfrm>
          <a:prstGeom prst="ellipse">
            <a:avLst/>
          </a:prstGeom>
          <a:noFill/>
          <a:ln w="38100">
            <a:solidFill>
              <a:srgbClr val="0B020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27" name="Object 7"/>
          <p:cNvGraphicFramePr>
            <a:graphicFrameLocks noGrp="1" noChangeAspect="1"/>
          </p:cNvGraphicFramePr>
          <p:nvPr>
            <p:ph sz="half" idx="2"/>
          </p:nvPr>
        </p:nvGraphicFramePr>
        <p:xfrm>
          <a:off x="5585814" y="3711456"/>
          <a:ext cx="1482725" cy="655637"/>
        </p:xfrm>
        <a:graphic>
          <a:graphicData uri="http://schemas.openxmlformats.org/presentationml/2006/ole">
            <mc:AlternateContent xmlns:mc="http://schemas.openxmlformats.org/markup-compatibility/2006">
              <mc:Choice xmlns:v="urn:schemas-microsoft-com:vml" Requires="v">
                <p:oleObj name="公式" r:id="rId2" imgW="545760" imgH="241200" progId="Equation.3">
                  <p:embed/>
                </p:oleObj>
              </mc:Choice>
              <mc:Fallback>
                <p:oleObj name="公式" r:id="rId2" imgW="545760" imgH="241200" progId="Equation.3">
                  <p:embed/>
                  <p:pic>
                    <p:nvPicPr>
                      <p:cNvPr id="1027"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814" y="3711456"/>
                        <a:ext cx="1482725" cy="655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34" name="Oval 9"/>
          <p:cNvSpPr>
            <a:spLocks noChangeAspect="1" noChangeArrowheads="1"/>
          </p:cNvSpPr>
          <p:nvPr/>
        </p:nvSpPr>
        <p:spPr bwMode="auto">
          <a:xfrm>
            <a:off x="7144739" y="3804324"/>
            <a:ext cx="471488" cy="469900"/>
          </a:xfrm>
          <a:prstGeom prst="ellipse">
            <a:avLst/>
          </a:prstGeom>
          <a:noFill/>
          <a:ln w="38100">
            <a:solidFill>
              <a:srgbClr val="0B020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1028" name="Object 10"/>
          <p:cNvGraphicFramePr>
            <a:graphicFrameLocks noChangeAspect="1"/>
          </p:cNvGraphicFramePr>
          <p:nvPr/>
        </p:nvGraphicFramePr>
        <p:xfrm>
          <a:off x="8169187" y="3810286"/>
          <a:ext cx="304800" cy="504825"/>
        </p:xfrm>
        <a:graphic>
          <a:graphicData uri="http://schemas.openxmlformats.org/presentationml/2006/ole">
            <mc:AlternateContent xmlns:mc="http://schemas.openxmlformats.org/markup-compatibility/2006">
              <mc:Choice xmlns:v="urn:schemas-microsoft-com:vml" Requires="v">
                <p:oleObj name="公式" r:id="rId4" imgW="126835" imgH="202936" progId="Equation.3">
                  <p:embed/>
                </p:oleObj>
              </mc:Choice>
              <mc:Fallback>
                <p:oleObj name="公式" r:id="rId4" imgW="126835" imgH="202936" progId="Equation.3">
                  <p:embed/>
                  <p:pic>
                    <p:nvPicPr>
                      <p:cNvPr id="1028"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69187" y="3810286"/>
                        <a:ext cx="304800"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Oval 5">
            <a:extLst>
              <a:ext uri="{FF2B5EF4-FFF2-40B4-BE49-F238E27FC236}">
                <a16:creationId xmlns:a16="http://schemas.microsoft.com/office/drawing/2014/main" id="{0C0F8048-4F48-47D2-A791-E545EDDF49CB}"/>
              </a:ext>
            </a:extLst>
          </p:cNvPr>
          <p:cNvSpPr>
            <a:spLocks noChangeAspect="1" noChangeArrowheads="1"/>
          </p:cNvSpPr>
          <p:nvPr/>
        </p:nvSpPr>
        <p:spPr bwMode="auto">
          <a:xfrm>
            <a:off x="5190527" y="4367093"/>
            <a:ext cx="471487" cy="469900"/>
          </a:xfrm>
          <a:prstGeom prst="ellipse">
            <a:avLst/>
          </a:prstGeom>
          <a:noFill/>
          <a:ln w="38100">
            <a:solidFill>
              <a:srgbClr val="0B020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 name="标题 1">
            <a:extLst>
              <a:ext uri="{FF2B5EF4-FFF2-40B4-BE49-F238E27FC236}">
                <a16:creationId xmlns:a16="http://schemas.microsoft.com/office/drawing/2014/main" id="{AF65F272-A4C7-48D9-B21F-AF0E508AB906}"/>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41308183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141428" y="1104736"/>
            <a:ext cx="7615731" cy="486287"/>
          </a:xfrm>
          <a:noFill/>
        </p:spPr>
        <p:txBody>
          <a:bodyPr wrap="square">
            <a:spAutoFit/>
          </a:bodyPr>
          <a:lstStyle/>
          <a:p>
            <a:pPr>
              <a:lnSpc>
                <a:spcPct val="80000"/>
              </a:lnSpc>
              <a:spcBef>
                <a:spcPts val="1200"/>
              </a:spcBef>
              <a:spcAft>
                <a:spcPts val="1200"/>
              </a:spcAft>
              <a:buNone/>
            </a:pPr>
            <a:r>
              <a:rPr lang="en-US" altLang="zh-CN" sz="2800" b="1" dirty="0">
                <a:solidFill>
                  <a:srgbClr val="961B0E"/>
                </a:solidFill>
              </a:rPr>
              <a:t> </a:t>
            </a:r>
            <a:r>
              <a:rPr lang="en-US" altLang="zh-CN" sz="3200" b="1" dirty="0">
                <a:solidFill>
                  <a:srgbClr val="961B0E"/>
                </a:solidFill>
              </a:rPr>
              <a:t>2. </a:t>
            </a:r>
            <a:r>
              <a:rPr lang="zh-CN" altLang="en-US" sz="3200" b="1" dirty="0">
                <a:solidFill>
                  <a:srgbClr val="961B0E"/>
                </a:solidFill>
              </a:rPr>
              <a:t>按包容要求标注的图样解释</a:t>
            </a:r>
            <a:r>
              <a:rPr lang="en-US" altLang="zh-CN" sz="3200" b="1" dirty="0">
                <a:solidFill>
                  <a:srgbClr val="961B0E"/>
                </a:solidFill>
              </a:rPr>
              <a:t> </a:t>
            </a:r>
            <a:endParaRPr lang="zh-CN" altLang="en-US" sz="3200" b="1" dirty="0">
              <a:solidFill>
                <a:srgbClr val="961B0E"/>
              </a:solidFill>
            </a:endParaRPr>
          </a:p>
        </p:txBody>
      </p:sp>
      <p:pic>
        <p:nvPicPr>
          <p:cNvPr id="4" name="Picture 3">
            <a:extLst>
              <a:ext uri="{FF2B5EF4-FFF2-40B4-BE49-F238E27FC236}">
                <a16:creationId xmlns:a16="http://schemas.microsoft.com/office/drawing/2014/main" id="{9D146D86-32A9-403A-8C28-559D829BD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6269" y="1940961"/>
            <a:ext cx="7474302" cy="4475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835C5565-6A43-438D-A752-78B79EB40A01}"/>
              </a:ext>
            </a:extLst>
          </p:cNvPr>
          <p:cNvSpPr txBox="1">
            <a:spLocks noChangeArrowheads="1"/>
          </p:cNvSpPr>
          <p:nvPr/>
        </p:nvSpPr>
        <p:spPr>
          <a:xfrm>
            <a:off x="141429" y="2128284"/>
            <a:ext cx="4434840" cy="4791440"/>
          </a:xfrm>
          <a:prstGeom prst="rect">
            <a:avLst/>
          </a:prstGeom>
          <a:noFill/>
        </p:spPr>
        <p:txBody>
          <a:bodyPr vert="horz" wrap="square" lIns="91440" tIns="45720" rIns="91440" bIns="4572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a:lnSpc>
                <a:spcPct val="150000"/>
              </a:lnSpc>
              <a:spcBef>
                <a:spcPts val="1200"/>
              </a:spcBef>
              <a:spcAft>
                <a:spcPts val="1200"/>
              </a:spcAft>
              <a:buFont typeface="Arial" panose="020B0604020202020204" pitchFamily="34" charset="0"/>
              <a:buNone/>
            </a:pPr>
            <a:r>
              <a:rPr lang="zh-CN" altLang="en-US" sz="2400" b="1" dirty="0">
                <a:solidFill>
                  <a:srgbClr val="0B0201"/>
                </a:solidFill>
              </a:rPr>
              <a:t>在最大实体边界范围内，该要素的实际尺寸和形状误差相互依赖，</a:t>
            </a:r>
            <a:r>
              <a:rPr lang="zh-CN" altLang="en-US" sz="2400" b="1" dirty="0">
                <a:solidFill>
                  <a:srgbClr val="FF0000"/>
                </a:solidFill>
              </a:rPr>
              <a:t>所允许的</a:t>
            </a:r>
            <a:r>
              <a:rPr lang="zh-CN" altLang="en-US" sz="3200" b="1" dirty="0">
                <a:solidFill>
                  <a:srgbClr val="7030A0"/>
                </a:solidFill>
              </a:rPr>
              <a:t>形状误差</a:t>
            </a:r>
            <a:r>
              <a:rPr lang="zh-CN" altLang="en-US" sz="2400" b="1" dirty="0">
                <a:solidFill>
                  <a:srgbClr val="FF0000"/>
                </a:solidFill>
              </a:rPr>
              <a:t>值完全取决于实际尺寸的大小</a:t>
            </a:r>
            <a:r>
              <a:rPr lang="zh-CN" altLang="en-US" sz="2400" b="1" dirty="0">
                <a:solidFill>
                  <a:srgbClr val="0B0201"/>
                </a:solidFill>
              </a:rPr>
              <a:t>。因此，</a:t>
            </a:r>
            <a:r>
              <a:rPr lang="zh-CN" altLang="en-US" sz="2400" b="1" u="sng" dirty="0">
                <a:solidFill>
                  <a:srgbClr val="0B0201"/>
                </a:solidFill>
              </a:rPr>
              <a:t>若轴或孔的实际尺寸处处皆为最大实体尺寸，则其形状误差必须为零</a:t>
            </a:r>
            <a:r>
              <a:rPr lang="zh-CN" altLang="en-US" sz="2400" b="1" dirty="0">
                <a:solidFill>
                  <a:srgbClr val="0B0201"/>
                </a:solidFill>
              </a:rPr>
              <a:t>，才能合格。</a:t>
            </a:r>
            <a:endParaRPr lang="en-US" altLang="zh-CN" sz="2400" b="1" dirty="0">
              <a:solidFill>
                <a:srgbClr val="0B0201"/>
              </a:solidFill>
            </a:endParaRPr>
          </a:p>
          <a:p>
            <a:pPr marL="0">
              <a:lnSpc>
                <a:spcPct val="120000"/>
              </a:lnSpc>
              <a:spcBef>
                <a:spcPts val="600"/>
              </a:spcBef>
              <a:spcAft>
                <a:spcPts val="600"/>
              </a:spcAft>
              <a:buFont typeface="Arial" panose="020B0604020202020204" pitchFamily="34" charset="0"/>
              <a:buNone/>
            </a:pPr>
            <a:r>
              <a:rPr lang="en-US" altLang="zh-CN" sz="2400" b="1" dirty="0">
                <a:solidFill>
                  <a:srgbClr val="0B0201"/>
                </a:solidFill>
              </a:rPr>
              <a:t> </a:t>
            </a:r>
            <a:endParaRPr lang="zh-CN" altLang="en-US" sz="1200" b="1" dirty="0">
              <a:solidFill>
                <a:srgbClr val="0B0201"/>
              </a:solidFill>
            </a:endParaRPr>
          </a:p>
        </p:txBody>
      </p:sp>
      <p:sp>
        <p:nvSpPr>
          <p:cNvPr id="6" name="标题 1">
            <a:extLst>
              <a:ext uri="{FF2B5EF4-FFF2-40B4-BE49-F238E27FC236}">
                <a16:creationId xmlns:a16="http://schemas.microsoft.com/office/drawing/2014/main" id="{8C53813F-AFCD-429A-9E6A-547992179CED}"/>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12138826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4646" y="3135823"/>
            <a:ext cx="6187440" cy="3536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Rectangle 3"/>
          <p:cNvSpPr>
            <a:spLocks noGrp="1" noChangeArrowheads="1"/>
          </p:cNvSpPr>
          <p:nvPr>
            <p:ph type="body" idx="1"/>
          </p:nvPr>
        </p:nvSpPr>
        <p:spPr>
          <a:xfrm>
            <a:off x="321824" y="1017378"/>
            <a:ext cx="11534896" cy="1989071"/>
          </a:xfrm>
          <a:noFill/>
        </p:spPr>
        <p:txBody>
          <a:bodyPr vert="horz" wrap="square" lIns="0" tIns="0" rIns="0" bIns="0" rtlCol="0">
            <a:spAutoFit/>
          </a:bodyPr>
          <a:lstStyle/>
          <a:p>
            <a:pPr>
              <a:lnSpc>
                <a:spcPct val="110000"/>
              </a:lnSpc>
              <a:spcBef>
                <a:spcPts val="1200"/>
              </a:spcBef>
              <a:spcAft>
                <a:spcPts val="1200"/>
              </a:spcAft>
              <a:buNone/>
            </a:pPr>
            <a:r>
              <a:rPr lang="en-US" altLang="zh-CN" sz="3200" b="1" dirty="0">
                <a:solidFill>
                  <a:srgbClr val="961B0E"/>
                </a:solidFill>
              </a:rPr>
              <a:t>3.  </a:t>
            </a:r>
            <a:r>
              <a:rPr lang="zh-CN" altLang="en-US" sz="3200" b="1" dirty="0">
                <a:solidFill>
                  <a:srgbClr val="961B0E"/>
                </a:solidFill>
              </a:rPr>
              <a:t>包容要求的主要应用范围</a:t>
            </a:r>
          </a:p>
          <a:p>
            <a:pPr marL="0">
              <a:lnSpc>
                <a:spcPct val="150000"/>
              </a:lnSpc>
              <a:spcBef>
                <a:spcPts val="600"/>
              </a:spcBef>
              <a:buFont typeface="Wingdings" panose="05000000000000000000" pitchFamily="2" charset="2"/>
              <a:buChar char="l"/>
            </a:pPr>
            <a:r>
              <a:rPr lang="zh-CN" altLang="en-US" sz="2800" b="1" dirty="0">
                <a:solidFill>
                  <a:srgbClr val="0B0201"/>
                </a:solidFill>
              </a:rPr>
              <a:t>包容要求常用于保证孔与轴的配合性质，特别是配合公差较小的精密配合要求 </a:t>
            </a:r>
            <a:endParaRPr lang="zh-CN" altLang="en-US" sz="2800" b="1" dirty="0">
              <a:solidFill>
                <a:srgbClr val="FF0000"/>
              </a:solidFill>
            </a:endParaRPr>
          </a:p>
        </p:txBody>
      </p:sp>
      <p:sp>
        <p:nvSpPr>
          <p:cNvPr id="18435" name="Rectangle 4"/>
          <p:cNvSpPr>
            <a:spLocks noChangeArrowheads="1"/>
          </p:cNvSpPr>
          <p:nvPr/>
        </p:nvSpPr>
        <p:spPr bwMode="auto">
          <a:xfrm>
            <a:off x="4895850" y="27860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 name="Rectangle 3">
            <a:extLst>
              <a:ext uri="{FF2B5EF4-FFF2-40B4-BE49-F238E27FC236}">
                <a16:creationId xmlns:a16="http://schemas.microsoft.com/office/drawing/2014/main" id="{E437A6F4-B200-4DCC-9F04-54387C73E887}"/>
              </a:ext>
            </a:extLst>
          </p:cNvPr>
          <p:cNvSpPr txBox="1">
            <a:spLocks noChangeArrowheads="1"/>
          </p:cNvSpPr>
          <p:nvPr/>
        </p:nvSpPr>
        <p:spPr>
          <a:xfrm>
            <a:off x="321824" y="2524128"/>
            <a:ext cx="5389366" cy="3792641"/>
          </a:xfrm>
          <a:prstGeom prst="rect">
            <a:avLst/>
          </a:prstGeom>
          <a:noFill/>
        </p:spPr>
        <p:txBody>
          <a:bodyPr vert="horz" wrap="square" lIns="0" tIns="0" rIns="0" bIns="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10000"/>
              </a:lnSpc>
              <a:spcBef>
                <a:spcPts val="1200"/>
              </a:spcBef>
              <a:spcAft>
                <a:spcPts val="1200"/>
              </a:spcAft>
              <a:buFont typeface="Arial" panose="020B0604020202020204" pitchFamily="34" charset="0"/>
              <a:buNone/>
            </a:pPr>
            <a:r>
              <a:rPr lang="en-US" altLang="zh-CN" sz="2400" b="1" dirty="0">
                <a:solidFill>
                  <a:srgbClr val="0B0201"/>
                </a:solidFill>
              </a:rPr>
              <a:t> </a:t>
            </a:r>
            <a:endParaRPr lang="zh-CN" altLang="en-US" sz="2800" b="1" dirty="0">
              <a:solidFill>
                <a:srgbClr val="0B0201"/>
              </a:solidFill>
            </a:endParaRPr>
          </a:p>
          <a:p>
            <a:pPr>
              <a:lnSpc>
                <a:spcPct val="150000"/>
              </a:lnSpc>
              <a:spcBef>
                <a:spcPts val="600"/>
              </a:spcBef>
              <a:buFont typeface="Wingdings" panose="05000000000000000000" pitchFamily="2" charset="2"/>
              <a:buChar char="l"/>
            </a:pPr>
            <a:r>
              <a:rPr lang="zh-CN" altLang="en-US" sz="2800" b="1" dirty="0">
                <a:solidFill>
                  <a:srgbClr val="0B0201"/>
                </a:solidFill>
              </a:rPr>
              <a:t>按包容要求给孔、轴尺寸公差后，若对形状精度有更高的要求，还可以进一步给出形状公差值，但</a:t>
            </a:r>
            <a:r>
              <a:rPr lang="zh-CN" altLang="en-US" sz="2800" b="1" dirty="0">
                <a:solidFill>
                  <a:srgbClr val="FF0000"/>
                </a:solidFill>
              </a:rPr>
              <a:t>形状公差值必须小于给出的尺寸公差值。</a:t>
            </a:r>
          </a:p>
        </p:txBody>
      </p:sp>
      <p:sp>
        <p:nvSpPr>
          <p:cNvPr id="8" name="标题 1">
            <a:extLst>
              <a:ext uri="{FF2B5EF4-FFF2-40B4-BE49-F238E27FC236}">
                <a16:creationId xmlns:a16="http://schemas.microsoft.com/office/drawing/2014/main" id="{F4ECD6DB-57AC-4531-A76E-519DF027969F}"/>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17937824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1"/>
          </p:nvPr>
        </p:nvSpPr>
        <p:spPr>
          <a:xfrm>
            <a:off x="0" y="1006362"/>
            <a:ext cx="5177472" cy="437043"/>
          </a:xfrm>
          <a:noFill/>
        </p:spPr>
        <p:txBody>
          <a:bodyPr wrap="square">
            <a:spAutoFit/>
          </a:bodyPr>
          <a:lstStyle/>
          <a:p>
            <a:pPr>
              <a:lnSpc>
                <a:spcPct val="80000"/>
              </a:lnSpc>
              <a:spcBef>
                <a:spcPts val="1200"/>
              </a:spcBef>
              <a:spcAft>
                <a:spcPts val="1200"/>
              </a:spcAft>
              <a:buNone/>
            </a:pPr>
            <a:r>
              <a:rPr lang="zh-CN" altLang="en-US" sz="2800" b="1" dirty="0">
                <a:solidFill>
                  <a:srgbClr val="961B0E"/>
                </a:solidFill>
              </a:rPr>
              <a:t>例</a:t>
            </a:r>
            <a:r>
              <a:rPr lang="en-US" altLang="zh-CN" sz="2800" b="1" dirty="0">
                <a:solidFill>
                  <a:srgbClr val="961B0E"/>
                </a:solidFill>
              </a:rPr>
              <a:t> </a:t>
            </a:r>
            <a:endParaRPr lang="zh-CN" altLang="en-US" sz="1200" b="1" dirty="0">
              <a:solidFill>
                <a:srgbClr val="0B0201"/>
              </a:solidFill>
            </a:endParaRPr>
          </a:p>
        </p:txBody>
      </p:sp>
      <p:sp>
        <p:nvSpPr>
          <p:cNvPr id="5" name="Rectangle 3">
            <a:extLst>
              <a:ext uri="{FF2B5EF4-FFF2-40B4-BE49-F238E27FC236}">
                <a16:creationId xmlns:a16="http://schemas.microsoft.com/office/drawing/2014/main" id="{835C5565-6A43-438D-A752-78B79EB40A01}"/>
              </a:ext>
            </a:extLst>
          </p:cNvPr>
          <p:cNvSpPr txBox="1">
            <a:spLocks noChangeArrowheads="1"/>
          </p:cNvSpPr>
          <p:nvPr/>
        </p:nvSpPr>
        <p:spPr>
          <a:xfrm>
            <a:off x="623996" y="1006362"/>
            <a:ext cx="11406362" cy="3731278"/>
          </a:xfrm>
          <a:prstGeom prst="rect">
            <a:avLst/>
          </a:prstGeom>
          <a:noFill/>
        </p:spPr>
        <p:txBody>
          <a:bodyPr vert="horz" wrap="square" lIns="91440" tIns="45720" rIns="91440" bIns="4572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a:lnSpc>
                <a:spcPct val="150000"/>
              </a:lnSpc>
              <a:spcBef>
                <a:spcPts val="0"/>
              </a:spcBef>
              <a:buNone/>
            </a:pPr>
            <a:r>
              <a:rPr lang="en-US" altLang="zh-CN" sz="2000" b="1" dirty="0">
                <a:solidFill>
                  <a:srgbClr val="0B0201"/>
                </a:solidFill>
              </a:rPr>
              <a:t>(1) </a:t>
            </a:r>
            <a:r>
              <a:rPr lang="zh-CN" altLang="en-US" sz="2000" b="1" dirty="0">
                <a:solidFill>
                  <a:srgbClr val="0B0201"/>
                </a:solidFill>
              </a:rPr>
              <a:t>实际孔的体外作用尺寸</a:t>
            </a:r>
            <a:r>
              <a:rPr lang="zh-CN" altLang="en-US" sz="2000" b="1" dirty="0">
                <a:solidFill>
                  <a:srgbClr val="FF0000"/>
                </a:solidFill>
              </a:rPr>
              <a:t>不能超越最大实体边界</a:t>
            </a:r>
            <a:r>
              <a:rPr lang="zh-CN" altLang="en-US" sz="2000" b="1" dirty="0">
                <a:solidFill>
                  <a:srgbClr val="0B0201"/>
                </a:solidFill>
              </a:rPr>
              <a:t>（直径为</a:t>
            </a:r>
            <a:r>
              <a:rPr lang="en-US" altLang="zh-CN" sz="2000" b="1" dirty="0">
                <a:solidFill>
                  <a:srgbClr val="0B0201"/>
                </a:solidFill>
              </a:rPr>
              <a:t>Ø35mm</a:t>
            </a:r>
            <a:r>
              <a:rPr lang="zh-CN" altLang="en-US" sz="2000" b="1" dirty="0">
                <a:solidFill>
                  <a:srgbClr val="0B0201"/>
                </a:solidFill>
              </a:rPr>
              <a:t>）。当孔的局部实际尺寸处处为最大实体尺寸</a:t>
            </a:r>
            <a:r>
              <a:rPr lang="en-US" altLang="zh-CN" sz="2000" b="1" dirty="0">
                <a:solidFill>
                  <a:srgbClr val="0B0201"/>
                </a:solidFill>
              </a:rPr>
              <a:t>Ø35mm</a:t>
            </a:r>
            <a:r>
              <a:rPr lang="zh-CN" altLang="en-US" sz="2000" b="1" dirty="0">
                <a:solidFill>
                  <a:srgbClr val="0B0201"/>
                </a:solidFill>
              </a:rPr>
              <a:t>时，不允许轴线有直线度误差，如图</a:t>
            </a:r>
            <a:r>
              <a:rPr lang="en-US" altLang="zh-CN" sz="2000" b="1" dirty="0">
                <a:solidFill>
                  <a:srgbClr val="0B0201"/>
                </a:solidFill>
              </a:rPr>
              <a:t>b</a:t>
            </a:r>
            <a:r>
              <a:rPr lang="zh-CN" altLang="en-US" sz="2000" b="1" dirty="0">
                <a:solidFill>
                  <a:srgbClr val="0B0201"/>
                </a:solidFill>
              </a:rPr>
              <a:t>所示。</a:t>
            </a:r>
            <a:endParaRPr lang="en-US" altLang="zh-CN" sz="2000" b="1" dirty="0">
              <a:solidFill>
                <a:srgbClr val="0B0201"/>
              </a:solidFill>
            </a:endParaRPr>
          </a:p>
          <a:p>
            <a:pPr marL="0">
              <a:lnSpc>
                <a:spcPct val="150000"/>
              </a:lnSpc>
              <a:spcBef>
                <a:spcPts val="0"/>
              </a:spcBef>
              <a:buNone/>
            </a:pPr>
            <a:r>
              <a:rPr lang="en-US" altLang="zh-CN" sz="2000" b="1" dirty="0">
                <a:solidFill>
                  <a:srgbClr val="0B0201"/>
                </a:solidFill>
              </a:rPr>
              <a:t>(2)</a:t>
            </a:r>
            <a:r>
              <a:rPr lang="zh-CN" altLang="en-US" sz="2000" b="1" dirty="0">
                <a:solidFill>
                  <a:srgbClr val="0B0201"/>
                </a:solidFill>
              </a:rPr>
              <a:t>当孔的实际尺寸偏离最大实体尺寸时，才允许轴线有直线度误差。例如，当孔的局部实际尺寸处处为</a:t>
            </a:r>
            <a:r>
              <a:rPr lang="en-US" altLang="zh-CN" sz="2000" b="1" dirty="0">
                <a:solidFill>
                  <a:srgbClr val="0B0201"/>
                </a:solidFill>
              </a:rPr>
              <a:t>Ø35.015mm</a:t>
            </a:r>
            <a:r>
              <a:rPr lang="zh-CN" altLang="en-US" sz="2000" b="1" dirty="0">
                <a:solidFill>
                  <a:srgbClr val="0B0201"/>
                </a:solidFill>
              </a:rPr>
              <a:t>时，轴线直线度误差的最大允许值为：</a:t>
            </a:r>
            <a:r>
              <a:rPr lang="en-US" altLang="zh-CN" sz="2000" b="1" dirty="0">
                <a:solidFill>
                  <a:srgbClr val="0B0201"/>
                </a:solidFill>
              </a:rPr>
              <a:t>Ø35.015-Ø35=Ø0.015(mm)</a:t>
            </a:r>
            <a:r>
              <a:rPr lang="zh-CN" altLang="en-US" sz="2000" b="1" dirty="0">
                <a:solidFill>
                  <a:srgbClr val="0B0201"/>
                </a:solidFill>
              </a:rPr>
              <a:t>；当孔的局部实际尺寸处处为最小实体尺寸</a:t>
            </a:r>
            <a:r>
              <a:rPr lang="en-US" altLang="zh-CN" sz="2000" b="1" dirty="0">
                <a:solidFill>
                  <a:srgbClr val="0B0201"/>
                </a:solidFill>
              </a:rPr>
              <a:t>Ø35.025mm</a:t>
            </a:r>
            <a:r>
              <a:rPr lang="zh-CN" altLang="en-US" sz="2000" b="1" dirty="0">
                <a:solidFill>
                  <a:srgbClr val="0B0201"/>
                </a:solidFill>
              </a:rPr>
              <a:t>时，轴线直线度误差的最大允许值为</a:t>
            </a:r>
            <a:r>
              <a:rPr lang="en-US" altLang="zh-CN" sz="2000" b="1" dirty="0">
                <a:solidFill>
                  <a:srgbClr val="0B0201"/>
                </a:solidFill>
              </a:rPr>
              <a:t>Ø0.025mm(</a:t>
            </a:r>
            <a:r>
              <a:rPr lang="zh-CN" altLang="en-US" sz="2000" b="1" dirty="0">
                <a:solidFill>
                  <a:srgbClr val="0B0201"/>
                </a:solidFill>
              </a:rPr>
              <a:t>尺寸公差值</a:t>
            </a:r>
            <a:r>
              <a:rPr lang="en-US" altLang="zh-CN" sz="2000" b="1" dirty="0">
                <a:solidFill>
                  <a:srgbClr val="0B0201"/>
                </a:solidFill>
              </a:rPr>
              <a:t>)</a:t>
            </a:r>
            <a:r>
              <a:rPr lang="zh-CN" altLang="en-US" sz="2000" b="1" dirty="0">
                <a:solidFill>
                  <a:srgbClr val="0B0201"/>
                </a:solidFill>
              </a:rPr>
              <a:t>，如图</a:t>
            </a:r>
            <a:r>
              <a:rPr lang="en-US" altLang="zh-CN" sz="2000" b="1" dirty="0">
                <a:solidFill>
                  <a:srgbClr val="0B0201"/>
                </a:solidFill>
              </a:rPr>
              <a:t>c</a:t>
            </a:r>
            <a:r>
              <a:rPr lang="zh-CN" altLang="en-US" sz="2000" b="1" dirty="0">
                <a:solidFill>
                  <a:srgbClr val="0B0201"/>
                </a:solidFill>
              </a:rPr>
              <a:t>所示。</a:t>
            </a:r>
          </a:p>
          <a:p>
            <a:pPr marL="0">
              <a:lnSpc>
                <a:spcPct val="150000"/>
              </a:lnSpc>
              <a:spcBef>
                <a:spcPts val="0"/>
              </a:spcBef>
              <a:buNone/>
            </a:pPr>
            <a:r>
              <a:rPr lang="en-US" altLang="zh-CN" sz="2000" b="1" dirty="0">
                <a:solidFill>
                  <a:srgbClr val="0B0201"/>
                </a:solidFill>
              </a:rPr>
              <a:t>(3)</a:t>
            </a:r>
            <a:r>
              <a:rPr lang="zh-CN" altLang="en-US" sz="2000" b="1" dirty="0">
                <a:solidFill>
                  <a:srgbClr val="0B0201"/>
                </a:solidFill>
              </a:rPr>
              <a:t>孔的局部实际尺寸</a:t>
            </a:r>
            <a:r>
              <a:rPr lang="zh-CN" altLang="en-US" sz="2000" b="1" dirty="0">
                <a:solidFill>
                  <a:srgbClr val="FF0000"/>
                </a:solidFill>
              </a:rPr>
              <a:t>不能大于最小实体尺寸</a:t>
            </a:r>
            <a:r>
              <a:rPr lang="en-US" altLang="zh-CN" sz="2000" b="1" dirty="0">
                <a:solidFill>
                  <a:srgbClr val="0B0201"/>
                </a:solidFill>
              </a:rPr>
              <a:t>Ø35.025mm</a:t>
            </a:r>
            <a:r>
              <a:rPr lang="zh-CN" altLang="en-US" sz="2000" b="1" dirty="0">
                <a:solidFill>
                  <a:srgbClr val="0B0201"/>
                </a:solidFill>
              </a:rPr>
              <a:t>。</a:t>
            </a:r>
          </a:p>
          <a:p>
            <a:pPr marL="0">
              <a:lnSpc>
                <a:spcPct val="150000"/>
              </a:lnSpc>
              <a:spcBef>
                <a:spcPts val="0"/>
              </a:spcBef>
              <a:buFont typeface="Arial" panose="020B0604020202020204" pitchFamily="34" charset="0"/>
              <a:buNone/>
            </a:pPr>
            <a:r>
              <a:rPr lang="en-US" altLang="zh-CN" sz="2000" b="1" dirty="0">
                <a:solidFill>
                  <a:srgbClr val="0B0201"/>
                </a:solidFill>
              </a:rPr>
              <a:t> </a:t>
            </a:r>
            <a:endParaRPr lang="zh-CN" altLang="en-US" sz="1100" b="1" dirty="0">
              <a:solidFill>
                <a:srgbClr val="0B0201"/>
              </a:solidFill>
            </a:endParaRPr>
          </a:p>
        </p:txBody>
      </p:sp>
      <p:graphicFrame>
        <p:nvGraphicFramePr>
          <p:cNvPr id="6" name="对象 5">
            <a:extLst>
              <a:ext uri="{FF2B5EF4-FFF2-40B4-BE49-F238E27FC236}">
                <a16:creationId xmlns:a16="http://schemas.microsoft.com/office/drawing/2014/main" id="{9CAC6E63-F376-4027-A810-26CA9E112C8B}"/>
              </a:ext>
            </a:extLst>
          </p:cNvPr>
          <p:cNvGraphicFramePr>
            <a:graphicFrameLocks noChangeAspect="1"/>
          </p:cNvGraphicFramePr>
          <p:nvPr/>
        </p:nvGraphicFramePr>
        <p:xfrm>
          <a:off x="-1" y="4492559"/>
          <a:ext cx="12050571" cy="2312953"/>
        </p:xfrm>
        <a:graphic>
          <a:graphicData uri="http://schemas.openxmlformats.org/presentationml/2006/ole">
            <mc:AlternateContent xmlns:mc="http://schemas.openxmlformats.org/markup-compatibility/2006">
              <mc:Choice xmlns:v="urn:schemas-microsoft-com:vml" Requires="v">
                <p:oleObj r:id="rId3" imgW="6667500" imgH="3524250" progId="AutoCAD.Drawing.14">
                  <p:embed/>
                </p:oleObj>
              </mc:Choice>
              <mc:Fallback>
                <p:oleObj r:id="rId3" imgW="6667500" imgH="3524250" progId="AutoCAD.Drawing.14">
                  <p:embed/>
                  <p:pic>
                    <p:nvPicPr>
                      <p:cNvPr id="6" name="对象 5">
                        <a:extLst>
                          <a:ext uri="{FF2B5EF4-FFF2-40B4-BE49-F238E27FC236}">
                            <a16:creationId xmlns:a16="http://schemas.microsoft.com/office/drawing/2014/main" id="{9CAC6E63-F376-4027-A810-26CA9E112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1662" t="41266" r="37093" b="40347"/>
                      <a:stretch>
                        <a:fillRect/>
                      </a:stretch>
                    </p:blipFill>
                    <p:spPr bwMode="auto">
                      <a:xfrm>
                        <a:off x="-1" y="4492559"/>
                        <a:ext cx="12050571" cy="2312953"/>
                      </a:xfrm>
                      <a:prstGeom prst="rect">
                        <a:avLst/>
                      </a:prstGeom>
                      <a:noFill/>
                    </p:spPr>
                  </p:pic>
                </p:oleObj>
              </mc:Fallback>
            </mc:AlternateContent>
          </a:graphicData>
        </a:graphic>
      </p:graphicFrame>
      <p:sp>
        <p:nvSpPr>
          <p:cNvPr id="9" name="标题 1">
            <a:extLst>
              <a:ext uri="{FF2B5EF4-FFF2-40B4-BE49-F238E27FC236}">
                <a16:creationId xmlns:a16="http://schemas.microsoft.com/office/drawing/2014/main" id="{239CAE1E-EDA9-4B21-83C0-5B1AF57C42A9}"/>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83164275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65760" y="1104197"/>
            <a:ext cx="5227320" cy="5619102"/>
          </a:xfrm>
          <a:noFill/>
        </p:spPr>
        <p:txBody>
          <a:bodyPr wrap="square">
            <a:spAutoFit/>
          </a:bodyPr>
          <a:lstStyle/>
          <a:p>
            <a:pPr eaLnBrk="1" hangingPunct="1">
              <a:lnSpc>
                <a:spcPct val="90000"/>
              </a:lnSpc>
              <a:buNone/>
            </a:pPr>
            <a:r>
              <a:rPr lang="zh-CN" altLang="en-US" b="1" dirty="0">
                <a:solidFill>
                  <a:srgbClr val="FF0000"/>
                </a:solidFill>
              </a:rPr>
              <a:t> 四、最大实体要求</a:t>
            </a:r>
            <a:endParaRPr lang="en-US" altLang="zh-CN" b="1" dirty="0">
              <a:solidFill>
                <a:srgbClr val="FF0000"/>
              </a:solidFill>
            </a:endParaRPr>
          </a:p>
          <a:p>
            <a:pPr marL="0" indent="0" algn="just">
              <a:lnSpc>
                <a:spcPct val="150000"/>
              </a:lnSpc>
              <a:spcBef>
                <a:spcPts val="600"/>
              </a:spcBef>
              <a:buNone/>
            </a:pPr>
            <a:r>
              <a:rPr lang="en-US" altLang="zh-CN" sz="3200" b="1" dirty="0">
                <a:solidFill>
                  <a:srgbClr val="961B0E"/>
                </a:solidFill>
              </a:rPr>
              <a:t>1. </a:t>
            </a:r>
            <a:r>
              <a:rPr lang="zh-CN" altLang="en-US" sz="3200" b="1" dirty="0">
                <a:solidFill>
                  <a:srgbClr val="961B0E"/>
                </a:solidFill>
              </a:rPr>
              <a:t>含义及标注方法</a:t>
            </a:r>
            <a:endParaRPr lang="en-US" altLang="zh-CN" sz="3200" b="1" dirty="0">
              <a:solidFill>
                <a:srgbClr val="961B0E"/>
              </a:solidFill>
            </a:endParaRPr>
          </a:p>
          <a:p>
            <a:pPr marL="360000" algn="just">
              <a:lnSpc>
                <a:spcPct val="150000"/>
              </a:lnSpc>
              <a:spcBef>
                <a:spcPts val="1200"/>
              </a:spcBef>
              <a:buFont typeface="Wingdings" panose="05000000000000000000" pitchFamily="2" charset="2"/>
              <a:buChar char="l"/>
            </a:pPr>
            <a:r>
              <a:rPr lang="zh-CN" altLang="en-US" sz="2400" b="1" dirty="0">
                <a:solidFill>
                  <a:srgbClr val="FF0000"/>
                </a:solidFill>
              </a:rPr>
              <a:t>最大实体要求</a:t>
            </a:r>
            <a:r>
              <a:rPr lang="en-US" altLang="zh-CN" sz="2400" b="1" dirty="0">
                <a:solidFill>
                  <a:srgbClr val="FF0000"/>
                </a:solidFill>
              </a:rPr>
              <a:t>(maximum material requirement, MMR)</a:t>
            </a:r>
            <a:r>
              <a:rPr lang="zh-CN" altLang="en-US" sz="2400" b="1" dirty="0">
                <a:solidFill>
                  <a:srgbClr val="0B0201"/>
                </a:solidFill>
              </a:rPr>
              <a:t>是一种相关要求。它用</a:t>
            </a:r>
            <a:r>
              <a:rPr lang="zh-CN" altLang="en-US" sz="2400" b="1" dirty="0">
                <a:solidFill>
                  <a:srgbClr val="FF0000"/>
                </a:solidFill>
              </a:rPr>
              <a:t>最大实体实效边界</a:t>
            </a:r>
            <a:r>
              <a:rPr lang="en-US" altLang="zh-CN" sz="2400" b="1" dirty="0">
                <a:solidFill>
                  <a:srgbClr val="FF0000"/>
                </a:solidFill>
              </a:rPr>
              <a:t>MMVB</a:t>
            </a:r>
            <a:r>
              <a:rPr lang="zh-CN" altLang="en-US" sz="2400" b="1" dirty="0">
                <a:solidFill>
                  <a:srgbClr val="FF0000"/>
                </a:solidFill>
              </a:rPr>
              <a:t>来控制实际要素的轮廓</a:t>
            </a:r>
            <a:r>
              <a:rPr lang="zh-CN" altLang="en-US" sz="2400" b="1" dirty="0">
                <a:solidFill>
                  <a:srgbClr val="0B0201"/>
                </a:solidFill>
              </a:rPr>
              <a:t>，既可用于被测要素（包括单一要素和关联要素），又可用于基准中心要素。 </a:t>
            </a:r>
            <a:endParaRPr lang="zh-CN" altLang="en-US" sz="1800" b="1" dirty="0">
              <a:solidFill>
                <a:srgbClr val="0B0201"/>
              </a:solidFill>
            </a:endParaRPr>
          </a:p>
        </p:txBody>
      </p:sp>
      <p:pic>
        <p:nvPicPr>
          <p:cNvPr id="4" name="Picture 4">
            <a:extLst>
              <a:ext uri="{FF2B5EF4-FFF2-40B4-BE49-F238E27FC236}">
                <a16:creationId xmlns:a16="http://schemas.microsoft.com/office/drawing/2014/main" id="{7275ED44-0286-4FD2-8149-4863715A18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3268" y="1842402"/>
            <a:ext cx="6368732" cy="4918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E4627E54-6141-4B54-BE0A-E42847C829A5}"/>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166946725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435756" y="1264920"/>
            <a:ext cx="11320487" cy="5241537"/>
          </a:xfrm>
        </p:spPr>
        <p:txBody>
          <a:bodyPr>
            <a:normAutofit/>
          </a:bodyPr>
          <a:lstStyle/>
          <a:p>
            <a:pPr>
              <a:lnSpc>
                <a:spcPct val="150000"/>
              </a:lnSpc>
              <a:buFont typeface="Wingdings" panose="05000000000000000000" pitchFamily="2" charset="2"/>
              <a:buChar char="l"/>
            </a:pPr>
            <a:r>
              <a:rPr lang="zh-CN" altLang="en-US" sz="2400" b="1" dirty="0">
                <a:solidFill>
                  <a:srgbClr val="0B0201"/>
                </a:solidFill>
                <a:latin typeface="宋体" panose="02010600030101010101" pitchFamily="2" charset="-122"/>
              </a:rPr>
              <a:t>最大实体要求应用于被测要素时，应在几何公差框格中的公差值后面标注符号Ⓜ。</a:t>
            </a:r>
            <a:r>
              <a:rPr lang="zh-CN" altLang="en-US" sz="2400" b="1" dirty="0">
                <a:solidFill>
                  <a:srgbClr val="C00000"/>
                </a:solidFill>
                <a:latin typeface="宋体" panose="02010600030101010101" pitchFamily="2" charset="-122"/>
              </a:rPr>
              <a:t>图样上标注的几何公差值是被测要素处于最大实体状态时给出的公差值。</a:t>
            </a:r>
          </a:p>
          <a:p>
            <a:pPr>
              <a:lnSpc>
                <a:spcPct val="150000"/>
              </a:lnSpc>
              <a:buFont typeface="Wingdings" panose="05000000000000000000" pitchFamily="2" charset="2"/>
              <a:buChar char="l"/>
            </a:pPr>
            <a:r>
              <a:rPr lang="zh-CN" altLang="en-US" sz="2400" b="1" dirty="0">
                <a:solidFill>
                  <a:srgbClr val="0B0201"/>
                </a:solidFill>
                <a:latin typeface="宋体" panose="02010600030101010101" pitchFamily="2" charset="-122"/>
              </a:rPr>
              <a:t>最大实体要求应用于被测要素时，被测要素的实际轮廓应遵守最大实体实效边界。具体要求为：体外作用尺寸不得超越最大实体实效尺寸，局部实际尺寸不得超出尺寸公差带所规定的最大极限尺寸和最小极限尺寸的范围。</a:t>
            </a:r>
          </a:p>
          <a:p>
            <a:pPr eaLnBrk="1" hangingPunct="1">
              <a:lnSpc>
                <a:spcPct val="150000"/>
              </a:lnSpc>
              <a:buFont typeface="Wingdings" panose="05000000000000000000" pitchFamily="2" charset="2"/>
              <a:buNone/>
            </a:pPr>
            <a:r>
              <a:rPr lang="zh-CN" altLang="en-US" sz="2400" b="1" dirty="0">
                <a:solidFill>
                  <a:srgbClr val="0B0201"/>
                </a:solidFill>
              </a:rPr>
              <a:t>         对于轴             </a:t>
            </a:r>
            <a:r>
              <a:rPr lang="en-US" altLang="zh-CN" sz="2400" b="1" i="1" dirty="0" err="1">
                <a:solidFill>
                  <a:srgbClr val="0B0201"/>
                </a:solidFill>
              </a:rPr>
              <a:t>d</a:t>
            </a:r>
            <a:r>
              <a:rPr lang="en-US" altLang="zh-CN" sz="2400" b="1" baseline="-25000" dirty="0" err="1">
                <a:solidFill>
                  <a:srgbClr val="0B0201"/>
                </a:solidFill>
              </a:rPr>
              <a:t>fe</a:t>
            </a:r>
            <a:r>
              <a:rPr lang="en-US" altLang="zh-CN" sz="2400" b="1" baseline="-25000" dirty="0">
                <a:solidFill>
                  <a:srgbClr val="0B0201"/>
                </a:solidFill>
                <a:cs typeface="Times New Roman" panose="02020603050405020304" pitchFamily="18" charset="0"/>
              </a:rPr>
              <a:t>≤ </a:t>
            </a:r>
            <a:r>
              <a:rPr lang="en-US" altLang="zh-CN" sz="2400" b="1" i="1" dirty="0" err="1">
                <a:solidFill>
                  <a:srgbClr val="0B0201"/>
                </a:solidFill>
              </a:rPr>
              <a:t>d</a:t>
            </a:r>
            <a:r>
              <a:rPr lang="en-US" altLang="zh-CN" sz="2400" b="1" baseline="-25000" dirty="0" err="1">
                <a:solidFill>
                  <a:srgbClr val="0B0201"/>
                </a:solidFill>
              </a:rPr>
              <a:t>MV</a:t>
            </a:r>
            <a:r>
              <a:rPr lang="en-US" altLang="zh-CN" sz="2400" b="1" baseline="-25000" dirty="0">
                <a:solidFill>
                  <a:srgbClr val="0B0201"/>
                </a:solidFill>
              </a:rPr>
              <a:t>   </a:t>
            </a:r>
            <a:r>
              <a:rPr lang="zh-CN" altLang="en-US" sz="2400" b="1" dirty="0">
                <a:solidFill>
                  <a:srgbClr val="0B0201"/>
                </a:solidFill>
              </a:rPr>
              <a:t>且 </a:t>
            </a:r>
            <a:r>
              <a:rPr lang="en-US" altLang="zh-CN" sz="2400" b="1" i="1" dirty="0" err="1">
                <a:solidFill>
                  <a:srgbClr val="0B0201"/>
                </a:solidFill>
              </a:rPr>
              <a:t>d</a:t>
            </a:r>
            <a:r>
              <a:rPr lang="en-US" altLang="zh-CN" sz="2400" b="1" baseline="-25000" dirty="0" err="1">
                <a:solidFill>
                  <a:srgbClr val="0B0201"/>
                </a:solidFill>
              </a:rPr>
              <a:t>max</a:t>
            </a:r>
            <a:r>
              <a:rPr lang="en-US" altLang="zh-CN" sz="2400" b="1" baseline="-25000" dirty="0">
                <a:solidFill>
                  <a:srgbClr val="0B0201"/>
                </a:solidFill>
                <a:cs typeface="Times New Roman" panose="02020603050405020304" pitchFamily="18" charset="0"/>
              </a:rPr>
              <a:t>≥ </a:t>
            </a:r>
            <a:r>
              <a:rPr lang="en-US" altLang="zh-CN" sz="2400" b="1" i="1" dirty="0">
                <a:solidFill>
                  <a:srgbClr val="0B0201"/>
                </a:solidFill>
              </a:rPr>
              <a:t>d</a:t>
            </a:r>
            <a:r>
              <a:rPr lang="en-US" altLang="zh-CN" sz="2400" b="1" baseline="-25000" dirty="0">
                <a:solidFill>
                  <a:srgbClr val="0B0201"/>
                </a:solidFill>
              </a:rPr>
              <a:t>a</a:t>
            </a:r>
            <a:r>
              <a:rPr lang="en-US" altLang="zh-CN" sz="2400" b="1" baseline="-25000" dirty="0">
                <a:solidFill>
                  <a:srgbClr val="0B0201"/>
                </a:solidFill>
                <a:cs typeface="Times New Roman" panose="02020603050405020304" pitchFamily="18" charset="0"/>
              </a:rPr>
              <a:t>≥ </a:t>
            </a:r>
            <a:r>
              <a:rPr lang="en-US" altLang="zh-CN" sz="2400" b="1" i="1" dirty="0" err="1">
                <a:solidFill>
                  <a:srgbClr val="0B0201"/>
                </a:solidFill>
              </a:rPr>
              <a:t>d</a:t>
            </a:r>
            <a:r>
              <a:rPr lang="en-US" altLang="zh-CN" sz="2400" b="1" baseline="-25000" dirty="0" err="1">
                <a:solidFill>
                  <a:srgbClr val="0B0201"/>
                </a:solidFill>
              </a:rPr>
              <a:t>min</a:t>
            </a:r>
            <a:endParaRPr lang="en-US" altLang="zh-CN" sz="2400" b="1" baseline="-25000" dirty="0">
              <a:solidFill>
                <a:srgbClr val="0B0201"/>
              </a:solidFill>
            </a:endParaRPr>
          </a:p>
          <a:p>
            <a:pPr eaLnBrk="1" hangingPunct="1">
              <a:lnSpc>
                <a:spcPct val="150000"/>
              </a:lnSpc>
              <a:buFont typeface="Wingdings" panose="05000000000000000000" pitchFamily="2" charset="2"/>
              <a:buNone/>
            </a:pPr>
            <a:r>
              <a:rPr lang="zh-CN" altLang="en-US" sz="2400" b="1" dirty="0">
                <a:solidFill>
                  <a:srgbClr val="0B0201"/>
                </a:solidFill>
                <a:cs typeface="Times New Roman" panose="02020603050405020304" pitchFamily="18" charset="0"/>
              </a:rPr>
              <a:t>         对于孔            </a:t>
            </a:r>
            <a:r>
              <a:rPr lang="en-US" altLang="zh-CN" sz="2400" b="1" i="1" dirty="0" err="1">
                <a:solidFill>
                  <a:srgbClr val="0B0201"/>
                </a:solidFill>
              </a:rPr>
              <a:t>D</a:t>
            </a:r>
            <a:r>
              <a:rPr lang="en-US" altLang="zh-CN" sz="2400" b="1" baseline="-25000" dirty="0" err="1">
                <a:solidFill>
                  <a:srgbClr val="0B0201"/>
                </a:solidFill>
              </a:rPr>
              <a:t>fe</a:t>
            </a:r>
            <a:r>
              <a:rPr lang="en-US" altLang="zh-CN" sz="2400" b="1" baseline="-25000" dirty="0">
                <a:solidFill>
                  <a:srgbClr val="0B0201"/>
                </a:solidFill>
                <a:cs typeface="Times New Roman" panose="02020603050405020304" pitchFamily="18" charset="0"/>
              </a:rPr>
              <a:t>≥ </a:t>
            </a:r>
            <a:r>
              <a:rPr lang="en-US" altLang="zh-CN" sz="2400" b="1" i="1" dirty="0">
                <a:solidFill>
                  <a:srgbClr val="0B0201"/>
                </a:solidFill>
              </a:rPr>
              <a:t>D</a:t>
            </a:r>
            <a:r>
              <a:rPr lang="en-US" altLang="zh-CN" sz="2400" b="1" baseline="-25000" dirty="0">
                <a:solidFill>
                  <a:srgbClr val="0B0201"/>
                </a:solidFill>
              </a:rPr>
              <a:t>MV</a:t>
            </a:r>
            <a:r>
              <a:rPr lang="en-US" altLang="zh-CN" sz="2400" b="1" baseline="-25000" dirty="0">
                <a:solidFill>
                  <a:srgbClr val="0B0201"/>
                </a:solidFill>
                <a:cs typeface="Times New Roman" panose="02020603050405020304" pitchFamily="18" charset="0"/>
              </a:rPr>
              <a:t>   </a:t>
            </a:r>
            <a:r>
              <a:rPr lang="zh-CN" altLang="en-US" sz="2400" b="1" dirty="0">
                <a:solidFill>
                  <a:srgbClr val="0B0201"/>
                </a:solidFill>
                <a:cs typeface="Times New Roman" panose="02020603050405020304" pitchFamily="18" charset="0"/>
              </a:rPr>
              <a:t>且 </a:t>
            </a:r>
            <a:r>
              <a:rPr lang="en-US" altLang="zh-CN" sz="2400" b="1" i="1" dirty="0" err="1">
                <a:solidFill>
                  <a:srgbClr val="0B0201"/>
                </a:solidFill>
              </a:rPr>
              <a:t>D</a:t>
            </a:r>
            <a:r>
              <a:rPr lang="en-US" altLang="zh-CN" sz="2400" b="1" baseline="-25000" dirty="0" err="1">
                <a:solidFill>
                  <a:srgbClr val="0B0201"/>
                </a:solidFill>
              </a:rPr>
              <a:t>max</a:t>
            </a:r>
            <a:r>
              <a:rPr lang="en-US" altLang="zh-CN" sz="2400" b="1" dirty="0">
                <a:solidFill>
                  <a:srgbClr val="0B0201"/>
                </a:solidFill>
                <a:cs typeface="Times New Roman" panose="02020603050405020304" pitchFamily="18" charset="0"/>
              </a:rPr>
              <a:t> </a:t>
            </a:r>
            <a:r>
              <a:rPr lang="en-US" altLang="zh-CN" sz="2400" b="1" baseline="-25000" dirty="0">
                <a:solidFill>
                  <a:srgbClr val="0B0201"/>
                </a:solidFill>
                <a:cs typeface="Times New Roman" panose="02020603050405020304" pitchFamily="18" charset="0"/>
              </a:rPr>
              <a:t>≥ </a:t>
            </a:r>
            <a:r>
              <a:rPr lang="en-US" altLang="zh-CN" sz="2400" b="1" i="1" dirty="0">
                <a:solidFill>
                  <a:srgbClr val="0B0201"/>
                </a:solidFill>
              </a:rPr>
              <a:t>D</a:t>
            </a:r>
            <a:r>
              <a:rPr lang="en-US" altLang="zh-CN" sz="2400" b="1" baseline="-25000" dirty="0">
                <a:solidFill>
                  <a:srgbClr val="0B0201"/>
                </a:solidFill>
              </a:rPr>
              <a:t>a</a:t>
            </a:r>
            <a:r>
              <a:rPr lang="en-US" altLang="zh-CN" sz="2400" b="1" baseline="-25000" dirty="0">
                <a:solidFill>
                  <a:srgbClr val="0B0201"/>
                </a:solidFill>
                <a:cs typeface="Times New Roman" panose="02020603050405020304" pitchFamily="18" charset="0"/>
              </a:rPr>
              <a:t> ≥ </a:t>
            </a:r>
            <a:r>
              <a:rPr lang="en-US" altLang="zh-CN" sz="2400" b="1" i="1" dirty="0" err="1">
                <a:solidFill>
                  <a:srgbClr val="0B0201"/>
                </a:solidFill>
              </a:rPr>
              <a:t>D</a:t>
            </a:r>
            <a:r>
              <a:rPr lang="en-US" altLang="zh-CN" sz="2400" b="1" baseline="-25000" dirty="0" err="1">
                <a:solidFill>
                  <a:srgbClr val="0B0201"/>
                </a:solidFill>
              </a:rPr>
              <a:t>min</a:t>
            </a:r>
            <a:endParaRPr lang="en-US" altLang="zh-CN" sz="2400" b="1" baseline="-25000" dirty="0">
              <a:solidFill>
                <a:srgbClr val="0B0201"/>
              </a:solidFill>
            </a:endParaRPr>
          </a:p>
          <a:p>
            <a:pPr eaLnBrk="1" hangingPunct="1">
              <a:lnSpc>
                <a:spcPct val="150000"/>
              </a:lnSpc>
              <a:spcBef>
                <a:spcPts val="1200"/>
              </a:spcBef>
              <a:buFont typeface="Wingdings" panose="05000000000000000000" pitchFamily="2" charset="2"/>
              <a:buChar char="l"/>
            </a:pPr>
            <a:r>
              <a:rPr lang="zh-CN" altLang="en-US" sz="3200" b="1" dirty="0">
                <a:solidFill>
                  <a:srgbClr val="FF0000"/>
                </a:solidFill>
                <a:latin typeface="宋体" panose="02010600030101010101" pitchFamily="2" charset="-122"/>
              </a:rPr>
              <a:t>允许</a:t>
            </a:r>
            <a:r>
              <a:rPr lang="zh-CN" altLang="en-US" sz="3200" b="1" dirty="0">
                <a:solidFill>
                  <a:srgbClr val="FF0000"/>
                </a:solidFill>
              </a:rPr>
              <a:t>尺寸公差补偿</a:t>
            </a:r>
            <a:r>
              <a:rPr lang="zh-CN" altLang="en-US" sz="3200" b="1" dirty="0">
                <a:solidFill>
                  <a:srgbClr val="FF0000"/>
                </a:solidFill>
                <a:latin typeface="宋体" panose="02010600030101010101" pitchFamily="2" charset="-122"/>
              </a:rPr>
              <a:t>几何公差</a:t>
            </a:r>
            <a:r>
              <a:rPr lang="zh-CN" altLang="en-US" sz="2400" b="1" dirty="0">
                <a:solidFill>
                  <a:srgbClr val="0B0201"/>
                </a:solidFill>
              </a:rPr>
              <a:t>。</a:t>
            </a:r>
            <a:endParaRPr lang="en-US" altLang="zh-CN" sz="2800" b="1" dirty="0">
              <a:solidFill>
                <a:srgbClr val="0B0201"/>
              </a:solidFill>
            </a:endParaRPr>
          </a:p>
        </p:txBody>
      </p:sp>
      <p:sp>
        <p:nvSpPr>
          <p:cNvPr id="6" name="标题 1">
            <a:extLst>
              <a:ext uri="{FF2B5EF4-FFF2-40B4-BE49-F238E27FC236}">
                <a16:creationId xmlns:a16="http://schemas.microsoft.com/office/drawing/2014/main" id="{567D6BE0-3681-4E81-BC84-2551E42402FD}"/>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3886557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8"/>
          <p:cNvSpPr>
            <a:spLocks noGrp="1" noChangeArrowheads="1"/>
          </p:cNvSpPr>
          <p:nvPr>
            <p:ph type="body" idx="1"/>
          </p:nvPr>
        </p:nvSpPr>
        <p:spPr>
          <a:xfrm>
            <a:off x="862206" y="3747307"/>
            <a:ext cx="2449004" cy="424732"/>
          </a:xfrm>
          <a:noFill/>
        </p:spPr>
        <p:txBody>
          <a:bodyPr wrap="square">
            <a:spAutoFit/>
          </a:bodyPr>
          <a:lstStyle/>
          <a:p>
            <a:pPr eaLnBrk="1" hangingPunct="1">
              <a:lnSpc>
                <a:spcPct val="90000"/>
              </a:lnSpc>
              <a:buFont typeface="Wingdings" panose="05000000000000000000" pitchFamily="2" charset="2"/>
              <a:buNone/>
            </a:pPr>
            <a:r>
              <a:rPr lang="zh-CN" altLang="en-US" sz="2400" b="1" dirty="0"/>
              <a:t>单一要素示例</a:t>
            </a:r>
            <a:endParaRPr lang="en-US" altLang="zh-CN" sz="2800" b="1" dirty="0"/>
          </a:p>
        </p:txBody>
      </p:sp>
      <p:pic>
        <p:nvPicPr>
          <p:cNvPr id="22531"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526" y="1609020"/>
            <a:ext cx="6553200" cy="5126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28901A7E-BC36-44D3-A3E1-98F2EFFF758D}"/>
              </a:ext>
            </a:extLst>
          </p:cNvPr>
          <p:cNvSpPr txBox="1">
            <a:spLocks noChangeArrowheads="1"/>
          </p:cNvSpPr>
          <p:nvPr/>
        </p:nvSpPr>
        <p:spPr>
          <a:xfrm>
            <a:off x="141428" y="1104736"/>
            <a:ext cx="9109252" cy="486287"/>
          </a:xfrm>
          <a:prstGeom prst="rect">
            <a:avLst/>
          </a:prstGeom>
          <a:noFill/>
        </p:spPr>
        <p:txBody>
          <a:bodyPr vert="horz" wrap="square" lIns="91440" tIns="45720" rIns="91440" bIns="4572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80000"/>
              </a:lnSpc>
              <a:spcBef>
                <a:spcPts val="1200"/>
              </a:spcBef>
              <a:spcAft>
                <a:spcPts val="1200"/>
              </a:spcAft>
              <a:buNone/>
            </a:pPr>
            <a:r>
              <a:rPr lang="en-US" altLang="zh-CN" sz="2800" b="1" dirty="0">
                <a:solidFill>
                  <a:srgbClr val="961B0E"/>
                </a:solidFill>
              </a:rPr>
              <a:t> </a:t>
            </a:r>
            <a:r>
              <a:rPr lang="en-US" altLang="zh-CN" sz="3200" b="1" dirty="0">
                <a:solidFill>
                  <a:srgbClr val="961B0E"/>
                </a:solidFill>
              </a:rPr>
              <a:t>2.</a:t>
            </a:r>
            <a:r>
              <a:rPr lang="zh-CN" altLang="en-US" sz="3200" b="1" dirty="0">
                <a:solidFill>
                  <a:srgbClr val="961B0E"/>
                </a:solidFill>
              </a:rPr>
              <a:t>被测要素按最大实体要求标注的图样解释</a:t>
            </a:r>
          </a:p>
        </p:txBody>
      </p:sp>
      <p:sp>
        <p:nvSpPr>
          <p:cNvPr id="7" name="标题 1">
            <a:extLst>
              <a:ext uri="{FF2B5EF4-FFF2-40B4-BE49-F238E27FC236}">
                <a16:creationId xmlns:a16="http://schemas.microsoft.com/office/drawing/2014/main" id="{447F2023-5CAF-4EA0-87D9-83A15C765ED0}"/>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25588811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Grp="1" noChangeArrowheads="1"/>
          </p:cNvSpPr>
          <p:nvPr>
            <p:ph type="body" idx="1"/>
          </p:nvPr>
        </p:nvSpPr>
        <p:spPr>
          <a:xfrm>
            <a:off x="543154" y="3703330"/>
            <a:ext cx="8305800" cy="748666"/>
          </a:xfrm>
          <a:noFill/>
        </p:spPr>
        <p:txBody>
          <a:bodyPr>
            <a:spAutoFit/>
          </a:bodyPr>
          <a:lstStyle/>
          <a:p>
            <a:pPr marL="533400" indent="-533400">
              <a:buNone/>
            </a:pPr>
            <a:r>
              <a:rPr lang="en-US" altLang="zh-CN" b="1" dirty="0"/>
              <a:t>     </a:t>
            </a:r>
            <a:r>
              <a:rPr lang="zh-CN" altLang="en-US" sz="2400" b="1" dirty="0"/>
              <a:t>关联要素示例</a:t>
            </a:r>
            <a:r>
              <a:rPr lang="en-US" altLang="zh-CN" sz="2400" b="1" dirty="0"/>
              <a:t> </a:t>
            </a:r>
            <a:endParaRPr lang="en-US" altLang="zh-CN" sz="1800" b="1" dirty="0"/>
          </a:p>
        </p:txBody>
      </p:sp>
      <p:sp>
        <p:nvSpPr>
          <p:cNvPr id="23555" name="Rectangle 4"/>
          <p:cNvSpPr>
            <a:spLocks noChangeArrowheads="1"/>
          </p:cNvSpPr>
          <p:nvPr/>
        </p:nvSpPr>
        <p:spPr bwMode="auto">
          <a:xfrm>
            <a:off x="2279650" y="4221164"/>
            <a:ext cx="9144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2355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660" y="1640492"/>
            <a:ext cx="5390113" cy="5217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5A3C10A9-3C2F-4B33-8C9B-F9D63A161F9B}"/>
              </a:ext>
            </a:extLst>
          </p:cNvPr>
          <p:cNvSpPr txBox="1">
            <a:spLocks noChangeArrowheads="1"/>
          </p:cNvSpPr>
          <p:nvPr/>
        </p:nvSpPr>
        <p:spPr>
          <a:xfrm>
            <a:off x="141428" y="1104736"/>
            <a:ext cx="9109252" cy="486287"/>
          </a:xfrm>
          <a:prstGeom prst="rect">
            <a:avLst/>
          </a:prstGeom>
          <a:noFill/>
        </p:spPr>
        <p:txBody>
          <a:bodyPr vert="horz" wrap="square" lIns="91440" tIns="45720" rIns="91440" bIns="45720" rtlCol="0">
            <a:sp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80000"/>
              </a:lnSpc>
              <a:spcBef>
                <a:spcPts val="1200"/>
              </a:spcBef>
              <a:spcAft>
                <a:spcPts val="1200"/>
              </a:spcAft>
              <a:buNone/>
            </a:pPr>
            <a:r>
              <a:rPr lang="en-US" altLang="zh-CN" sz="2800" b="1" dirty="0">
                <a:solidFill>
                  <a:srgbClr val="961B0E"/>
                </a:solidFill>
              </a:rPr>
              <a:t> </a:t>
            </a:r>
            <a:r>
              <a:rPr lang="en-US" altLang="zh-CN" sz="3200" b="1" dirty="0">
                <a:solidFill>
                  <a:srgbClr val="961B0E"/>
                </a:solidFill>
              </a:rPr>
              <a:t>2.</a:t>
            </a:r>
            <a:r>
              <a:rPr lang="zh-CN" altLang="en-US" sz="3200" b="1" dirty="0">
                <a:solidFill>
                  <a:srgbClr val="961B0E"/>
                </a:solidFill>
              </a:rPr>
              <a:t>被测要素按最大实体要求标注的图样解释</a:t>
            </a:r>
          </a:p>
        </p:txBody>
      </p:sp>
      <p:sp>
        <p:nvSpPr>
          <p:cNvPr id="7" name="标题 1">
            <a:extLst>
              <a:ext uri="{FF2B5EF4-FFF2-40B4-BE49-F238E27FC236}">
                <a16:creationId xmlns:a16="http://schemas.microsoft.com/office/drawing/2014/main" id="{2E359DBE-E9AE-423E-85CC-C1EF91CA3F76}"/>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224354832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body" idx="1"/>
          </p:nvPr>
        </p:nvSpPr>
        <p:spPr>
          <a:xfrm>
            <a:off x="182880" y="836614"/>
            <a:ext cx="12009120" cy="5380037"/>
          </a:xfrm>
        </p:spPr>
        <p:txBody>
          <a:bodyPr/>
          <a:lstStyle/>
          <a:p>
            <a:pPr eaLnBrk="1" hangingPunct="1">
              <a:buFont typeface="Wingdings" panose="05000000000000000000" pitchFamily="2" charset="2"/>
              <a:buNone/>
            </a:pPr>
            <a:r>
              <a:rPr lang="en-US" altLang="zh-CN" b="1" dirty="0">
                <a:solidFill>
                  <a:srgbClr val="0B0201"/>
                </a:solidFill>
              </a:rPr>
              <a:t> </a:t>
            </a:r>
            <a:r>
              <a:rPr lang="en-US" altLang="zh-CN" sz="2800" b="1" dirty="0">
                <a:solidFill>
                  <a:srgbClr val="961B0E"/>
                </a:solidFill>
              </a:rPr>
              <a:t>3.</a:t>
            </a:r>
            <a:r>
              <a:rPr lang="en-US" altLang="zh-CN" sz="2800" b="1" dirty="0">
                <a:solidFill>
                  <a:srgbClr val="0B0201"/>
                </a:solidFill>
              </a:rPr>
              <a:t> </a:t>
            </a:r>
            <a:r>
              <a:rPr lang="zh-CN" altLang="en-US" sz="2800" b="1" dirty="0">
                <a:solidFill>
                  <a:srgbClr val="961B0E"/>
                </a:solidFill>
              </a:rPr>
              <a:t>最大实体要求应用于被测要素而标注的几何公差值为零</a:t>
            </a:r>
          </a:p>
          <a:p>
            <a:pPr eaLnBrk="1" hangingPunct="1">
              <a:lnSpc>
                <a:spcPct val="150000"/>
              </a:lnSpc>
              <a:buFont typeface="Wingdings" panose="05000000000000000000" pitchFamily="2" charset="2"/>
              <a:buNone/>
            </a:pPr>
            <a:r>
              <a:rPr lang="zh-CN" altLang="en-US" sz="2400" b="1" dirty="0">
                <a:solidFill>
                  <a:srgbClr val="0B0201"/>
                </a:solidFill>
              </a:rPr>
              <a:t>      可以给出被测要素处于最大实体状态下的几何公差值为零，用“</a:t>
            </a:r>
            <a:r>
              <a:rPr lang="en-US" altLang="zh-CN" sz="2400" b="1" dirty="0">
                <a:solidFill>
                  <a:srgbClr val="0B0201"/>
                </a:solidFill>
              </a:rPr>
              <a:t>0 M ”</a:t>
            </a:r>
            <a:r>
              <a:rPr lang="zh-CN" altLang="en-US" sz="2400" b="1" dirty="0">
                <a:solidFill>
                  <a:srgbClr val="0B0201"/>
                </a:solidFill>
              </a:rPr>
              <a:t>的形式注出。在这种情况下，被测要素的</a:t>
            </a:r>
            <a:r>
              <a:rPr lang="en-US" altLang="zh-CN" sz="2400" b="1" dirty="0">
                <a:solidFill>
                  <a:srgbClr val="0B0201"/>
                </a:solidFill>
              </a:rPr>
              <a:t>MMVB</a:t>
            </a:r>
            <a:r>
              <a:rPr lang="zh-CN" altLang="en-US" sz="2400" b="1" dirty="0">
                <a:solidFill>
                  <a:srgbClr val="0B0201"/>
                </a:solidFill>
              </a:rPr>
              <a:t>边界就是</a:t>
            </a:r>
            <a:r>
              <a:rPr lang="en-US" altLang="zh-CN" sz="2400" b="1" dirty="0">
                <a:solidFill>
                  <a:srgbClr val="0B0201"/>
                </a:solidFill>
              </a:rPr>
              <a:t>MMB</a:t>
            </a:r>
            <a:r>
              <a:rPr lang="zh-CN" altLang="en-US" sz="2400" b="1" dirty="0">
                <a:solidFill>
                  <a:srgbClr val="0B0201"/>
                </a:solidFill>
              </a:rPr>
              <a:t>边界，这时边界尺寸等于</a:t>
            </a:r>
            <a:r>
              <a:rPr lang="en-US" altLang="zh-CN" sz="2400" b="1" dirty="0">
                <a:solidFill>
                  <a:srgbClr val="0B0201"/>
                </a:solidFill>
              </a:rPr>
              <a:t>MMS</a:t>
            </a:r>
            <a:r>
              <a:rPr lang="zh-CN" altLang="en-US" sz="2400" b="1" dirty="0">
                <a:solidFill>
                  <a:srgbClr val="0B0201"/>
                </a:solidFill>
              </a:rPr>
              <a:t>。达到包容要求的效果。</a:t>
            </a:r>
          </a:p>
          <a:p>
            <a:pPr eaLnBrk="1" hangingPunct="1">
              <a:buFont typeface="Wingdings" panose="05000000000000000000" pitchFamily="2" charset="2"/>
              <a:buNone/>
            </a:pPr>
            <a:r>
              <a:rPr lang="zh-CN" altLang="en-US" sz="2400" b="1" dirty="0">
                <a:solidFill>
                  <a:srgbClr val="0B0201"/>
                </a:solidFill>
              </a:rPr>
              <a:t>       </a:t>
            </a:r>
          </a:p>
          <a:p>
            <a:pPr eaLnBrk="1" hangingPunct="1">
              <a:buFont typeface="Wingdings" panose="05000000000000000000" pitchFamily="2" charset="2"/>
              <a:buNone/>
            </a:pPr>
            <a:endParaRPr lang="zh-CN" altLang="en-US" b="1" dirty="0">
              <a:solidFill>
                <a:srgbClr val="0B0201"/>
              </a:solidFill>
            </a:endParaRPr>
          </a:p>
          <a:p>
            <a:pPr eaLnBrk="1" hangingPunct="1">
              <a:buFont typeface="Wingdings" panose="05000000000000000000" pitchFamily="2" charset="2"/>
              <a:buNone/>
            </a:pPr>
            <a:endParaRPr lang="en-US" altLang="zh-CN" b="1" dirty="0">
              <a:solidFill>
                <a:srgbClr val="0B0201"/>
              </a:solidFill>
            </a:endParaRPr>
          </a:p>
        </p:txBody>
      </p:sp>
      <p:sp>
        <p:nvSpPr>
          <p:cNvPr id="24579" name="Oval 4"/>
          <p:cNvSpPr>
            <a:spLocks noChangeAspect="1" noChangeArrowheads="1"/>
          </p:cNvSpPr>
          <p:nvPr/>
        </p:nvSpPr>
        <p:spPr bwMode="auto">
          <a:xfrm>
            <a:off x="9603054" y="1702188"/>
            <a:ext cx="371475" cy="369887"/>
          </a:xfrm>
          <a:prstGeom prst="ellipse">
            <a:avLst/>
          </a:prstGeom>
          <a:noFill/>
          <a:ln w="38100">
            <a:solidFill>
              <a:srgbClr val="0B020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pic>
        <p:nvPicPr>
          <p:cNvPr id="5" name="Picture 4">
            <a:extLst>
              <a:ext uri="{FF2B5EF4-FFF2-40B4-BE49-F238E27FC236}">
                <a16:creationId xmlns:a16="http://schemas.microsoft.com/office/drawing/2014/main" id="{BEB6972A-C5FA-4A94-B54C-78EA183607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032" y="3307965"/>
            <a:ext cx="10377007" cy="3427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F355703C-4134-44F2-84B4-BA1FAB01681F}"/>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8543461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02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062" y="3290307"/>
            <a:ext cx="9558459" cy="3308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3">
            <a:extLst>
              <a:ext uri="{FF2B5EF4-FFF2-40B4-BE49-F238E27FC236}">
                <a16:creationId xmlns:a16="http://schemas.microsoft.com/office/drawing/2014/main" id="{D00220E3-5C06-401D-B9BD-4E374A41AA77}"/>
              </a:ext>
            </a:extLst>
          </p:cNvPr>
          <p:cNvSpPr txBox="1">
            <a:spLocks noChangeArrowheads="1"/>
          </p:cNvSpPr>
          <p:nvPr/>
        </p:nvSpPr>
        <p:spPr>
          <a:xfrm>
            <a:off x="170479" y="956999"/>
            <a:ext cx="11853881" cy="5184775"/>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just">
              <a:buFont typeface="Wingdings" panose="05000000000000000000" pitchFamily="2" charset="2"/>
              <a:buNone/>
            </a:pPr>
            <a:r>
              <a:rPr lang="en-US" altLang="zh-CN" sz="3600" b="1" dirty="0">
                <a:solidFill>
                  <a:srgbClr val="961B0E"/>
                </a:solidFill>
              </a:rPr>
              <a:t>3.</a:t>
            </a:r>
            <a:r>
              <a:rPr lang="zh-CN" altLang="en-US" sz="3600" b="1" dirty="0">
                <a:solidFill>
                  <a:srgbClr val="961B0E"/>
                </a:solidFill>
              </a:rPr>
              <a:t>基准符号</a:t>
            </a:r>
          </a:p>
          <a:p>
            <a:pPr algn="just">
              <a:lnSpc>
                <a:spcPct val="150000"/>
              </a:lnSpc>
              <a:buFont typeface="Wingdings" panose="05000000000000000000" pitchFamily="2" charset="2"/>
              <a:buChar char="ü"/>
            </a:pPr>
            <a:r>
              <a:rPr lang="zh-CN" altLang="en-US" sz="3200" b="1" dirty="0">
                <a:solidFill>
                  <a:srgbClr val="0B0201"/>
                </a:solidFill>
              </a:rPr>
              <a:t>基准符号由一个基准方格（方格内写有表示基准的英文大写字母）和涂黑的（或空白的）基准三角形，用细实线连接而构成</a:t>
            </a:r>
            <a:r>
              <a:rPr lang="zh-CN" altLang="en-US" sz="2000" b="1" dirty="0">
                <a:solidFill>
                  <a:srgbClr val="0B0201"/>
                </a:solidFill>
              </a:rPr>
              <a:t>                                     </a:t>
            </a:r>
          </a:p>
          <a:p>
            <a:pPr algn="just">
              <a:buFont typeface="Wingdings" panose="05000000000000000000" pitchFamily="2" charset="2"/>
              <a:buNone/>
            </a:pPr>
            <a:r>
              <a:rPr lang="zh-CN" altLang="en-US" sz="2000" b="1" dirty="0">
                <a:solidFill>
                  <a:srgbClr val="0B0201"/>
                </a:solidFill>
              </a:rPr>
              <a:t>                   </a:t>
            </a:r>
            <a:endParaRPr lang="zh-CN" altLang="en-US" sz="3600" b="1" dirty="0"/>
          </a:p>
        </p:txBody>
      </p:sp>
      <p:sp>
        <p:nvSpPr>
          <p:cNvPr id="8" name="标题 1">
            <a:extLst>
              <a:ext uri="{FF2B5EF4-FFF2-40B4-BE49-F238E27FC236}">
                <a16:creationId xmlns:a16="http://schemas.microsoft.com/office/drawing/2014/main" id="{E80C6A0D-608E-4D6C-8F81-CE26802407D2}"/>
              </a:ext>
            </a:extLst>
          </p:cNvPr>
          <p:cNvSpPr txBox="1">
            <a:spLocks/>
          </p:cNvSpPr>
          <p:nvPr/>
        </p:nvSpPr>
        <p:spPr bwMode="auto">
          <a:xfrm>
            <a:off x="852268" y="115252"/>
            <a:ext cx="8352693"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en-US" altLang="zh-CN" kern="0" dirty="0"/>
              <a:t>§2  </a:t>
            </a:r>
            <a:r>
              <a:rPr lang="zh-CN" altLang="en-US" kern="0" dirty="0"/>
              <a:t>几何公差在图样上的表示方法</a:t>
            </a:r>
          </a:p>
        </p:txBody>
      </p:sp>
    </p:spTree>
    <p:extLst>
      <p:ext uri="{BB962C8B-B14F-4D97-AF65-F5344CB8AC3E}">
        <p14:creationId xmlns:p14="http://schemas.microsoft.com/office/powerpoint/2010/main" val="18499770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099" y="935673"/>
            <a:ext cx="9079547" cy="5690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653A892F-C502-4625-847B-7EA47CF924B7}"/>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81747925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208" y="970055"/>
            <a:ext cx="9466869" cy="57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2A41CCC1-AA94-4097-9081-45FCA55880EE}"/>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17533090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65760" y="1104197"/>
            <a:ext cx="11521440" cy="3249223"/>
          </a:xfrm>
          <a:noFill/>
        </p:spPr>
        <p:txBody>
          <a:bodyPr wrap="square">
            <a:spAutoFit/>
          </a:bodyPr>
          <a:lstStyle/>
          <a:p>
            <a:pPr eaLnBrk="1" hangingPunct="1">
              <a:lnSpc>
                <a:spcPct val="90000"/>
              </a:lnSpc>
              <a:buNone/>
            </a:pPr>
            <a:r>
              <a:rPr lang="zh-CN" altLang="en-US" b="1" dirty="0">
                <a:solidFill>
                  <a:srgbClr val="FF0000"/>
                </a:solidFill>
              </a:rPr>
              <a:t> 五、最小实体要求</a:t>
            </a:r>
            <a:endParaRPr lang="en-US" altLang="zh-CN" b="1" dirty="0">
              <a:solidFill>
                <a:srgbClr val="FF0000"/>
              </a:solidFill>
            </a:endParaRPr>
          </a:p>
          <a:p>
            <a:pPr marL="0" indent="0" algn="just">
              <a:lnSpc>
                <a:spcPct val="150000"/>
              </a:lnSpc>
              <a:spcBef>
                <a:spcPts val="600"/>
              </a:spcBef>
              <a:buNone/>
            </a:pPr>
            <a:r>
              <a:rPr lang="en-US" altLang="zh-CN" sz="3200" b="1" dirty="0">
                <a:solidFill>
                  <a:srgbClr val="961B0E"/>
                </a:solidFill>
              </a:rPr>
              <a:t>1. </a:t>
            </a:r>
            <a:r>
              <a:rPr lang="zh-CN" altLang="en-US" sz="3200" b="1" dirty="0">
                <a:solidFill>
                  <a:srgbClr val="961B0E"/>
                </a:solidFill>
              </a:rPr>
              <a:t>含义及标注方法</a:t>
            </a:r>
            <a:endParaRPr lang="en-US" altLang="zh-CN" sz="3200" b="1" dirty="0">
              <a:solidFill>
                <a:srgbClr val="961B0E"/>
              </a:solidFill>
            </a:endParaRPr>
          </a:p>
          <a:p>
            <a:pPr marL="360000" algn="just">
              <a:lnSpc>
                <a:spcPct val="150000"/>
              </a:lnSpc>
              <a:spcBef>
                <a:spcPts val="1200"/>
              </a:spcBef>
              <a:buFont typeface="Wingdings" panose="05000000000000000000" pitchFamily="2" charset="2"/>
              <a:buChar char="l"/>
            </a:pPr>
            <a:r>
              <a:rPr lang="zh-CN" altLang="en-US" sz="2400" b="1" dirty="0">
                <a:solidFill>
                  <a:srgbClr val="FF0000"/>
                </a:solidFill>
              </a:rPr>
              <a:t>最小实体要求</a:t>
            </a:r>
            <a:r>
              <a:rPr lang="en-US" altLang="zh-CN" sz="2400" b="1" dirty="0">
                <a:solidFill>
                  <a:srgbClr val="FF0000"/>
                </a:solidFill>
              </a:rPr>
              <a:t>(least material requirement, LMR)</a:t>
            </a:r>
            <a:r>
              <a:rPr lang="zh-CN" altLang="en-US" sz="2400" b="1" dirty="0"/>
              <a:t>是与最大实体要求相对应的另一种相关要求。它用</a:t>
            </a:r>
            <a:r>
              <a:rPr lang="zh-CN" altLang="en-US" sz="2400" b="1" dirty="0">
                <a:solidFill>
                  <a:srgbClr val="FF0000"/>
                </a:solidFill>
              </a:rPr>
              <a:t>最小实体实效边界</a:t>
            </a:r>
            <a:r>
              <a:rPr lang="zh-CN" altLang="en-US" sz="2400" b="1" dirty="0"/>
              <a:t>来控制实际要素的轮廓，既可用于被测要素（一般指关联要素），又可用于基准中心要素。</a:t>
            </a:r>
            <a:endParaRPr lang="zh-CN" altLang="en-US" sz="1800" b="1" dirty="0"/>
          </a:p>
        </p:txBody>
      </p:sp>
      <p:sp>
        <p:nvSpPr>
          <p:cNvPr id="5" name="标题 1">
            <a:extLst>
              <a:ext uri="{FF2B5EF4-FFF2-40B4-BE49-F238E27FC236}">
                <a16:creationId xmlns:a16="http://schemas.microsoft.com/office/drawing/2014/main" id="{09B7EB05-BC2E-4178-9DD5-4E7DD7D9A990}"/>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32095577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
          <p:cNvSpPr>
            <a:spLocks noGrp="1" noChangeArrowheads="1"/>
          </p:cNvSpPr>
          <p:nvPr>
            <p:ph type="body" idx="1"/>
          </p:nvPr>
        </p:nvSpPr>
        <p:spPr>
          <a:xfrm>
            <a:off x="435756" y="1264920"/>
            <a:ext cx="11320487" cy="5241537"/>
          </a:xfrm>
        </p:spPr>
        <p:txBody>
          <a:bodyPr>
            <a:normAutofit/>
          </a:bodyPr>
          <a:lstStyle/>
          <a:p>
            <a:pPr>
              <a:lnSpc>
                <a:spcPct val="150000"/>
              </a:lnSpc>
              <a:buFont typeface="Wingdings" panose="05000000000000000000" pitchFamily="2" charset="2"/>
              <a:buChar char="l"/>
            </a:pPr>
            <a:r>
              <a:rPr lang="zh-CN" altLang="en-US" sz="2400" b="1" dirty="0">
                <a:solidFill>
                  <a:srgbClr val="0B0201"/>
                </a:solidFill>
                <a:latin typeface="宋体" panose="02010600030101010101" pitchFamily="2" charset="-122"/>
              </a:rPr>
              <a:t>最小实体要求应用于被测要素时，应在形位公差框格中的公差值后面加注符号Ⓛ。</a:t>
            </a:r>
            <a:endParaRPr lang="zh-CN" altLang="en-US" sz="2400" b="1" dirty="0">
              <a:solidFill>
                <a:srgbClr val="C00000"/>
              </a:solidFill>
              <a:latin typeface="宋体" panose="02010600030101010101" pitchFamily="2" charset="-122"/>
            </a:endParaRPr>
          </a:p>
          <a:p>
            <a:pPr>
              <a:lnSpc>
                <a:spcPct val="150000"/>
              </a:lnSpc>
              <a:buFont typeface="Wingdings" panose="05000000000000000000" pitchFamily="2" charset="2"/>
              <a:buChar char="l"/>
            </a:pPr>
            <a:r>
              <a:rPr lang="zh-CN" altLang="en-US" sz="2400" b="1" dirty="0">
                <a:solidFill>
                  <a:srgbClr val="0B0201"/>
                </a:solidFill>
                <a:latin typeface="宋体" panose="02010600030101010101" pitchFamily="2" charset="-122"/>
              </a:rPr>
              <a:t>最小实体要求应用于被测要素时，被测要素的实际轮廓应遵守最小实体实效边界。具体要求为：体内作用尺寸不得超越最小实体实效尺寸，局部实际尺寸不得超出尺寸公差带所规定的最大极限尺寸和最小极限尺寸的范围。</a:t>
            </a:r>
          </a:p>
          <a:p>
            <a:pPr>
              <a:lnSpc>
                <a:spcPct val="150000"/>
              </a:lnSpc>
              <a:buNone/>
            </a:pPr>
            <a:r>
              <a:rPr lang="zh-CN" altLang="en-US" sz="2400" b="1" dirty="0">
                <a:solidFill>
                  <a:srgbClr val="0B0201"/>
                </a:solidFill>
              </a:rPr>
              <a:t>         对于轴             </a:t>
            </a:r>
            <a:r>
              <a:rPr lang="en-US" altLang="zh-CN" sz="2400" b="1" i="1" dirty="0" err="1">
                <a:solidFill>
                  <a:srgbClr val="0B0201"/>
                </a:solidFill>
              </a:rPr>
              <a:t>d</a:t>
            </a:r>
            <a:r>
              <a:rPr lang="en-US" altLang="zh-CN" sz="2400" b="1" baseline="-25000" dirty="0" err="1">
                <a:solidFill>
                  <a:srgbClr val="0B0201"/>
                </a:solidFill>
              </a:rPr>
              <a:t>fe</a:t>
            </a:r>
            <a:r>
              <a:rPr lang="en-US" altLang="zh-CN" sz="2400" b="1" baseline="-25000" dirty="0">
                <a:solidFill>
                  <a:srgbClr val="0B0201"/>
                </a:solidFill>
                <a:cs typeface="Times New Roman" panose="02020603050405020304" pitchFamily="18" charset="0"/>
              </a:rPr>
              <a:t>≤ </a:t>
            </a:r>
            <a:r>
              <a:rPr lang="en-US" altLang="zh-CN" sz="2400" b="1" i="1" dirty="0" err="1">
                <a:solidFill>
                  <a:srgbClr val="0B0201"/>
                </a:solidFill>
              </a:rPr>
              <a:t>d</a:t>
            </a:r>
            <a:r>
              <a:rPr lang="en-US" altLang="zh-CN" sz="2400" b="1" baseline="-25000" dirty="0" err="1">
                <a:solidFill>
                  <a:srgbClr val="0B0201"/>
                </a:solidFill>
              </a:rPr>
              <a:t>LV</a:t>
            </a:r>
            <a:r>
              <a:rPr lang="en-US" altLang="zh-CN" sz="2400" b="1" baseline="-25000" dirty="0">
                <a:solidFill>
                  <a:srgbClr val="0B0201"/>
                </a:solidFill>
              </a:rPr>
              <a:t>   </a:t>
            </a:r>
            <a:r>
              <a:rPr lang="zh-CN" altLang="en-US" sz="2400" b="1" dirty="0">
                <a:solidFill>
                  <a:srgbClr val="0B0201"/>
                </a:solidFill>
              </a:rPr>
              <a:t>且 </a:t>
            </a:r>
            <a:r>
              <a:rPr lang="en-US" altLang="zh-CN" sz="2400" b="1" i="1" dirty="0" err="1">
                <a:solidFill>
                  <a:srgbClr val="0B0201"/>
                </a:solidFill>
              </a:rPr>
              <a:t>d</a:t>
            </a:r>
            <a:r>
              <a:rPr lang="en-US" altLang="zh-CN" sz="2400" b="1" baseline="-25000" dirty="0" err="1">
                <a:solidFill>
                  <a:srgbClr val="0B0201"/>
                </a:solidFill>
              </a:rPr>
              <a:t>max</a:t>
            </a:r>
            <a:r>
              <a:rPr lang="en-US" altLang="zh-CN" sz="2400" b="1" baseline="-25000" dirty="0">
                <a:solidFill>
                  <a:srgbClr val="0B0201"/>
                </a:solidFill>
                <a:cs typeface="Times New Roman" panose="02020603050405020304" pitchFamily="18" charset="0"/>
              </a:rPr>
              <a:t>≥ </a:t>
            </a:r>
            <a:r>
              <a:rPr lang="en-US" altLang="zh-CN" sz="2400" b="1" i="1" dirty="0">
                <a:solidFill>
                  <a:srgbClr val="0B0201"/>
                </a:solidFill>
              </a:rPr>
              <a:t>d</a:t>
            </a:r>
            <a:r>
              <a:rPr lang="en-US" altLang="zh-CN" sz="2400" b="1" baseline="-25000" dirty="0">
                <a:solidFill>
                  <a:srgbClr val="0B0201"/>
                </a:solidFill>
              </a:rPr>
              <a:t>a</a:t>
            </a:r>
            <a:r>
              <a:rPr lang="en-US" altLang="zh-CN" sz="2400" b="1" baseline="-25000" dirty="0">
                <a:solidFill>
                  <a:srgbClr val="0B0201"/>
                </a:solidFill>
                <a:cs typeface="Times New Roman" panose="02020603050405020304" pitchFamily="18" charset="0"/>
              </a:rPr>
              <a:t>≥ </a:t>
            </a:r>
            <a:r>
              <a:rPr lang="en-US" altLang="zh-CN" sz="2400" b="1" i="1" dirty="0" err="1">
                <a:solidFill>
                  <a:srgbClr val="0B0201"/>
                </a:solidFill>
              </a:rPr>
              <a:t>d</a:t>
            </a:r>
            <a:r>
              <a:rPr lang="en-US" altLang="zh-CN" sz="2400" b="1" baseline="-25000" dirty="0" err="1">
                <a:solidFill>
                  <a:srgbClr val="0B0201"/>
                </a:solidFill>
              </a:rPr>
              <a:t>min</a:t>
            </a:r>
            <a:endParaRPr lang="en-US" altLang="zh-CN" sz="2400" b="1" baseline="-25000" dirty="0">
              <a:solidFill>
                <a:srgbClr val="0B0201"/>
              </a:solidFill>
            </a:endParaRPr>
          </a:p>
          <a:p>
            <a:pPr eaLnBrk="1" hangingPunct="1">
              <a:lnSpc>
                <a:spcPct val="150000"/>
              </a:lnSpc>
              <a:buFont typeface="Wingdings" panose="05000000000000000000" pitchFamily="2" charset="2"/>
              <a:buNone/>
            </a:pPr>
            <a:r>
              <a:rPr lang="zh-CN" altLang="en-US" sz="2400" b="1" dirty="0">
                <a:solidFill>
                  <a:srgbClr val="0B0201"/>
                </a:solidFill>
                <a:cs typeface="Times New Roman" panose="02020603050405020304" pitchFamily="18" charset="0"/>
              </a:rPr>
              <a:t>         对于孔            </a:t>
            </a:r>
            <a:r>
              <a:rPr lang="en-US" altLang="zh-CN" sz="2400" b="1" i="1" dirty="0" err="1">
                <a:solidFill>
                  <a:srgbClr val="0B0201"/>
                </a:solidFill>
              </a:rPr>
              <a:t>D</a:t>
            </a:r>
            <a:r>
              <a:rPr lang="en-US" altLang="zh-CN" sz="2400" b="1" baseline="-25000" dirty="0" err="1">
                <a:solidFill>
                  <a:srgbClr val="0B0201"/>
                </a:solidFill>
              </a:rPr>
              <a:t>fe</a:t>
            </a:r>
            <a:r>
              <a:rPr lang="en-US" altLang="zh-CN" sz="2400" b="1" baseline="-25000" dirty="0">
                <a:solidFill>
                  <a:srgbClr val="0B0201"/>
                </a:solidFill>
                <a:cs typeface="Times New Roman" panose="02020603050405020304" pitchFamily="18" charset="0"/>
              </a:rPr>
              <a:t>≥ </a:t>
            </a:r>
            <a:r>
              <a:rPr lang="en-US" altLang="zh-CN" sz="2400" b="1" i="1" dirty="0">
                <a:solidFill>
                  <a:srgbClr val="0B0201"/>
                </a:solidFill>
              </a:rPr>
              <a:t>D</a:t>
            </a:r>
            <a:r>
              <a:rPr lang="en-US" altLang="zh-CN" sz="2400" b="1" baseline="-25000" dirty="0">
                <a:solidFill>
                  <a:srgbClr val="0B0201"/>
                </a:solidFill>
              </a:rPr>
              <a:t>LV</a:t>
            </a:r>
            <a:r>
              <a:rPr lang="en-US" altLang="zh-CN" sz="2400" b="1" baseline="-25000" dirty="0">
                <a:solidFill>
                  <a:srgbClr val="0B0201"/>
                </a:solidFill>
                <a:cs typeface="Times New Roman" panose="02020603050405020304" pitchFamily="18" charset="0"/>
              </a:rPr>
              <a:t>   </a:t>
            </a:r>
            <a:r>
              <a:rPr lang="zh-CN" altLang="en-US" sz="2400" b="1" dirty="0">
                <a:solidFill>
                  <a:srgbClr val="0B0201"/>
                </a:solidFill>
                <a:cs typeface="Times New Roman" panose="02020603050405020304" pitchFamily="18" charset="0"/>
              </a:rPr>
              <a:t>且 </a:t>
            </a:r>
            <a:r>
              <a:rPr lang="en-US" altLang="zh-CN" sz="2400" b="1" i="1" dirty="0" err="1">
                <a:solidFill>
                  <a:srgbClr val="0B0201"/>
                </a:solidFill>
              </a:rPr>
              <a:t>D</a:t>
            </a:r>
            <a:r>
              <a:rPr lang="en-US" altLang="zh-CN" sz="2400" b="1" baseline="-25000" dirty="0" err="1">
                <a:solidFill>
                  <a:srgbClr val="0B0201"/>
                </a:solidFill>
              </a:rPr>
              <a:t>max</a:t>
            </a:r>
            <a:r>
              <a:rPr lang="en-US" altLang="zh-CN" sz="2400" b="1" dirty="0">
                <a:solidFill>
                  <a:srgbClr val="0B0201"/>
                </a:solidFill>
                <a:cs typeface="Times New Roman" panose="02020603050405020304" pitchFamily="18" charset="0"/>
              </a:rPr>
              <a:t> </a:t>
            </a:r>
            <a:r>
              <a:rPr lang="en-US" altLang="zh-CN" sz="2400" b="1" baseline="-25000" dirty="0">
                <a:solidFill>
                  <a:srgbClr val="0B0201"/>
                </a:solidFill>
                <a:cs typeface="Times New Roman" panose="02020603050405020304" pitchFamily="18" charset="0"/>
              </a:rPr>
              <a:t>≥ </a:t>
            </a:r>
            <a:r>
              <a:rPr lang="en-US" altLang="zh-CN" sz="2400" b="1" i="1" dirty="0">
                <a:solidFill>
                  <a:srgbClr val="0B0201"/>
                </a:solidFill>
              </a:rPr>
              <a:t>D</a:t>
            </a:r>
            <a:r>
              <a:rPr lang="en-US" altLang="zh-CN" sz="2400" b="1" baseline="-25000" dirty="0">
                <a:solidFill>
                  <a:srgbClr val="0B0201"/>
                </a:solidFill>
              </a:rPr>
              <a:t>a</a:t>
            </a:r>
            <a:r>
              <a:rPr lang="en-US" altLang="zh-CN" sz="2400" b="1" baseline="-25000" dirty="0">
                <a:solidFill>
                  <a:srgbClr val="0B0201"/>
                </a:solidFill>
                <a:cs typeface="Times New Roman" panose="02020603050405020304" pitchFamily="18" charset="0"/>
              </a:rPr>
              <a:t> ≥ </a:t>
            </a:r>
            <a:r>
              <a:rPr lang="en-US" altLang="zh-CN" sz="2400" b="1" i="1" dirty="0" err="1">
                <a:solidFill>
                  <a:srgbClr val="0B0201"/>
                </a:solidFill>
              </a:rPr>
              <a:t>D</a:t>
            </a:r>
            <a:r>
              <a:rPr lang="en-US" altLang="zh-CN" sz="2400" b="1" baseline="-25000" dirty="0" err="1">
                <a:solidFill>
                  <a:srgbClr val="0B0201"/>
                </a:solidFill>
              </a:rPr>
              <a:t>min</a:t>
            </a:r>
            <a:endParaRPr lang="en-US" altLang="zh-CN" sz="2400" b="1" baseline="-25000" dirty="0">
              <a:solidFill>
                <a:srgbClr val="0B0201"/>
              </a:solidFill>
            </a:endParaRPr>
          </a:p>
          <a:p>
            <a:pPr eaLnBrk="1" hangingPunct="1">
              <a:lnSpc>
                <a:spcPct val="150000"/>
              </a:lnSpc>
              <a:spcBef>
                <a:spcPts val="1200"/>
              </a:spcBef>
              <a:buFont typeface="Wingdings" panose="05000000000000000000" pitchFamily="2" charset="2"/>
              <a:buChar char="l"/>
            </a:pPr>
            <a:r>
              <a:rPr lang="zh-CN" altLang="en-US" sz="2800" b="1" dirty="0">
                <a:solidFill>
                  <a:srgbClr val="FF0000"/>
                </a:solidFill>
                <a:latin typeface="宋体" panose="02010600030101010101" pitchFamily="2" charset="-122"/>
              </a:rPr>
              <a:t>允许</a:t>
            </a:r>
            <a:r>
              <a:rPr lang="zh-CN" altLang="en-US" sz="2800" b="1" dirty="0">
                <a:solidFill>
                  <a:srgbClr val="FF0000"/>
                </a:solidFill>
              </a:rPr>
              <a:t>尺寸公差补偿</a:t>
            </a:r>
            <a:r>
              <a:rPr lang="zh-CN" altLang="en-US" sz="2800" b="1" dirty="0">
                <a:solidFill>
                  <a:srgbClr val="FF0000"/>
                </a:solidFill>
                <a:latin typeface="宋体" panose="02010600030101010101" pitchFamily="2" charset="-122"/>
              </a:rPr>
              <a:t>几何公差</a:t>
            </a:r>
            <a:r>
              <a:rPr lang="zh-CN" altLang="en-US" sz="2800" b="1" dirty="0">
                <a:solidFill>
                  <a:srgbClr val="0B0201"/>
                </a:solidFill>
              </a:rPr>
              <a:t>。</a:t>
            </a:r>
            <a:endParaRPr lang="en-US" altLang="zh-CN" sz="3200" b="1" dirty="0">
              <a:solidFill>
                <a:srgbClr val="0B0201"/>
              </a:solidFill>
            </a:endParaRPr>
          </a:p>
        </p:txBody>
      </p:sp>
      <p:sp>
        <p:nvSpPr>
          <p:cNvPr id="5" name="标题 1">
            <a:extLst>
              <a:ext uri="{FF2B5EF4-FFF2-40B4-BE49-F238E27FC236}">
                <a16:creationId xmlns:a16="http://schemas.microsoft.com/office/drawing/2014/main" id="{82AD459C-9F33-4C84-AE4D-A1866BCB5C8E}"/>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172702031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a:extLst>
              <a:ext uri="{FF2B5EF4-FFF2-40B4-BE49-F238E27FC236}">
                <a16:creationId xmlns:a16="http://schemas.microsoft.com/office/drawing/2014/main" id="{BAC5A754-AFB7-4AE1-A9A4-658393A96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30" r="3589" b="50348"/>
          <a:stretch>
            <a:fillRect/>
          </a:stretch>
        </p:blipFill>
        <p:spPr bwMode="auto">
          <a:xfrm>
            <a:off x="952121" y="3433544"/>
            <a:ext cx="10420631" cy="339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0B0F507-224C-4583-A99A-C73A0D8C1D02}"/>
              </a:ext>
            </a:extLst>
          </p:cNvPr>
          <p:cNvSpPr/>
          <p:nvPr/>
        </p:nvSpPr>
        <p:spPr>
          <a:xfrm>
            <a:off x="693420" y="929837"/>
            <a:ext cx="11628120" cy="2239074"/>
          </a:xfrm>
          <a:prstGeom prst="rect">
            <a:avLst/>
          </a:prstGeom>
        </p:spPr>
        <p:txBody>
          <a:bodyPr wrap="square">
            <a:spAutoFit/>
          </a:bodyPr>
          <a:lstStyle/>
          <a:p>
            <a:pPr>
              <a:lnSpc>
                <a:spcPct val="150000"/>
              </a:lnSpc>
            </a:pPr>
            <a:r>
              <a:rPr lang="en-US" altLang="zh-CN" sz="2400" b="1" dirty="0">
                <a:solidFill>
                  <a:srgbClr val="0B0201"/>
                </a:solidFill>
                <a:latin typeface="宋体" panose="02010600030101010101" pitchFamily="2" charset="-122"/>
              </a:rPr>
              <a:t> (1) </a:t>
            </a:r>
            <a:r>
              <a:rPr lang="zh-CN" altLang="zh-CN" sz="2400" b="1" dirty="0">
                <a:solidFill>
                  <a:srgbClr val="0B0201"/>
                </a:solidFill>
                <a:latin typeface="宋体" panose="02010600030101010101" pitchFamily="2" charset="-122"/>
              </a:rPr>
              <a:t>实际孔的体内作用尺寸不能超越最小实体实效边界（直径为：</a:t>
            </a:r>
            <a:r>
              <a:rPr lang="en-US" altLang="zh-CN" sz="2400" b="1" dirty="0">
                <a:solidFill>
                  <a:srgbClr val="0B0201"/>
                </a:solidFill>
                <a:latin typeface="宋体" panose="02010600030101010101" pitchFamily="2" charset="-122"/>
                <a:sym typeface="Symbol" panose="05050102010706020507" pitchFamily="18" charset="2"/>
              </a:rPr>
              <a:t></a:t>
            </a:r>
            <a:r>
              <a:rPr lang="en-US" altLang="zh-CN" sz="2400" b="1" dirty="0">
                <a:solidFill>
                  <a:srgbClr val="0B0201"/>
                </a:solidFill>
                <a:latin typeface="宋体" panose="02010600030101010101" pitchFamily="2" charset="-122"/>
              </a:rPr>
              <a:t>21+</a:t>
            </a:r>
            <a:r>
              <a:rPr lang="en-US" altLang="zh-CN" sz="2400" b="1" dirty="0">
                <a:solidFill>
                  <a:srgbClr val="0B0201"/>
                </a:solidFill>
                <a:latin typeface="宋体" panose="02010600030101010101" pitchFamily="2" charset="-122"/>
                <a:sym typeface="Symbol" panose="05050102010706020507" pitchFamily="18" charset="2"/>
              </a:rPr>
              <a:t></a:t>
            </a:r>
            <a:r>
              <a:rPr lang="en-US" altLang="zh-CN" sz="2400" b="1" dirty="0">
                <a:solidFill>
                  <a:srgbClr val="0B0201"/>
                </a:solidFill>
                <a:latin typeface="宋体" panose="02010600030101010101" pitchFamily="2" charset="-122"/>
              </a:rPr>
              <a:t>2=</a:t>
            </a:r>
            <a:r>
              <a:rPr lang="en-US" altLang="zh-CN" sz="2400" b="1" dirty="0">
                <a:solidFill>
                  <a:srgbClr val="0B0201"/>
                </a:solidFill>
                <a:latin typeface="宋体" panose="02010600030101010101" pitchFamily="2" charset="-122"/>
                <a:sym typeface="Symbol" panose="05050102010706020507" pitchFamily="18" charset="2"/>
              </a:rPr>
              <a:t></a:t>
            </a:r>
            <a:r>
              <a:rPr lang="en-US" altLang="zh-CN" sz="2400" b="1" dirty="0">
                <a:solidFill>
                  <a:srgbClr val="0B0201"/>
                </a:solidFill>
                <a:latin typeface="宋体" panose="02010600030101010101" pitchFamily="2" charset="-122"/>
              </a:rPr>
              <a:t>23mm</a:t>
            </a:r>
            <a:r>
              <a:rPr lang="zh-CN" altLang="zh-CN" sz="2400" b="1" dirty="0">
                <a:solidFill>
                  <a:srgbClr val="0B0201"/>
                </a:solidFill>
                <a:latin typeface="宋体" panose="02010600030101010101" pitchFamily="2" charset="-122"/>
              </a:rPr>
              <a:t>），轴线的理论位置由理论正确尺寸</a:t>
            </a:r>
            <a:r>
              <a:rPr lang="en-US" altLang="zh-CN" sz="2400" b="1" dirty="0">
                <a:solidFill>
                  <a:srgbClr val="0B0201"/>
                </a:solidFill>
                <a:latin typeface="宋体" panose="02010600030101010101" pitchFamily="2" charset="-122"/>
              </a:rPr>
              <a:t>25</a:t>
            </a:r>
            <a:r>
              <a:rPr lang="zh-CN" altLang="zh-CN" sz="2400" b="1" dirty="0">
                <a:solidFill>
                  <a:srgbClr val="0B0201"/>
                </a:solidFill>
                <a:latin typeface="宋体" panose="02010600030101010101" pitchFamily="2" charset="-122"/>
              </a:rPr>
              <a:t>确定。当孔的局部实际尺寸处处为最小实体尺寸</a:t>
            </a:r>
            <a:r>
              <a:rPr lang="en-US" altLang="zh-CN" sz="2400" b="1" dirty="0">
                <a:solidFill>
                  <a:srgbClr val="0B0201"/>
                </a:solidFill>
                <a:latin typeface="宋体" panose="02010600030101010101" pitchFamily="2" charset="-122"/>
                <a:sym typeface="Symbol" panose="05050102010706020507" pitchFamily="18" charset="2"/>
              </a:rPr>
              <a:t></a:t>
            </a:r>
            <a:r>
              <a:rPr lang="en-US" altLang="zh-CN" sz="2400" b="1" dirty="0">
                <a:solidFill>
                  <a:srgbClr val="0B0201"/>
                </a:solidFill>
                <a:latin typeface="宋体" panose="02010600030101010101" pitchFamily="2" charset="-122"/>
              </a:rPr>
              <a:t>21mm</a:t>
            </a:r>
            <a:r>
              <a:rPr lang="zh-CN" altLang="zh-CN" sz="2400" b="1" dirty="0">
                <a:solidFill>
                  <a:srgbClr val="0B0201"/>
                </a:solidFill>
                <a:latin typeface="宋体" panose="02010600030101010101" pitchFamily="2" charset="-122"/>
              </a:rPr>
              <a:t>时，轴线的位置度误差的最大允许值为图样上给定的公差值</a:t>
            </a:r>
            <a:r>
              <a:rPr lang="en-US" altLang="zh-CN" sz="2400" b="1" dirty="0">
                <a:solidFill>
                  <a:srgbClr val="0B0201"/>
                </a:solidFill>
                <a:latin typeface="宋体" panose="02010600030101010101" pitchFamily="2" charset="-122"/>
                <a:sym typeface="Symbol" panose="05050102010706020507" pitchFamily="18" charset="2"/>
              </a:rPr>
              <a:t></a:t>
            </a:r>
            <a:r>
              <a:rPr lang="en-US" altLang="zh-CN" sz="2400" b="1" dirty="0">
                <a:solidFill>
                  <a:srgbClr val="0B0201"/>
                </a:solidFill>
                <a:latin typeface="宋体" panose="02010600030101010101" pitchFamily="2" charset="-122"/>
              </a:rPr>
              <a:t>2mm</a:t>
            </a:r>
            <a:r>
              <a:rPr lang="zh-CN" altLang="zh-CN" sz="2400" b="1" dirty="0">
                <a:solidFill>
                  <a:srgbClr val="0B0201"/>
                </a:solidFill>
                <a:latin typeface="宋体" panose="02010600030101010101" pitchFamily="2" charset="-122"/>
              </a:rPr>
              <a:t>，如图</a:t>
            </a:r>
            <a:r>
              <a:rPr lang="en-US" altLang="zh-CN" sz="2400" b="1" dirty="0">
                <a:solidFill>
                  <a:srgbClr val="0B0201"/>
                </a:solidFill>
                <a:latin typeface="宋体" panose="02010600030101010101" pitchFamily="2" charset="-122"/>
              </a:rPr>
              <a:t>b</a:t>
            </a:r>
            <a:r>
              <a:rPr lang="zh-CN" altLang="zh-CN" sz="2400" b="1" dirty="0">
                <a:solidFill>
                  <a:srgbClr val="0B0201"/>
                </a:solidFill>
                <a:latin typeface="宋体" panose="02010600030101010101" pitchFamily="2" charset="-122"/>
              </a:rPr>
              <a:t>所示。</a:t>
            </a:r>
            <a:endParaRPr lang="en-US" altLang="zh-CN" sz="2400" b="1" dirty="0">
              <a:solidFill>
                <a:srgbClr val="0B0201"/>
              </a:solidFill>
              <a:latin typeface="宋体" panose="02010600030101010101" pitchFamily="2" charset="-122"/>
            </a:endParaRPr>
          </a:p>
          <a:p>
            <a:pPr>
              <a:lnSpc>
                <a:spcPct val="150000"/>
              </a:lnSpc>
            </a:pPr>
            <a:r>
              <a:rPr lang="en-US" altLang="zh-CN" sz="2400" b="1" dirty="0">
                <a:solidFill>
                  <a:srgbClr val="0B0201"/>
                </a:solidFill>
                <a:latin typeface="宋体" panose="02010600030101010101" pitchFamily="2" charset="-122"/>
              </a:rPr>
              <a:t> (2)</a:t>
            </a:r>
            <a:r>
              <a:rPr lang="zh-CN" altLang="en-US" sz="2400" b="1" dirty="0">
                <a:solidFill>
                  <a:srgbClr val="0B0201"/>
                </a:solidFill>
                <a:latin typeface="宋体" panose="02010600030101010101" pitchFamily="2" charset="-122"/>
              </a:rPr>
              <a:t>孔的局部实际尺寸不能超出最小极限尺寸</a:t>
            </a:r>
            <a:r>
              <a:rPr lang="en-US" altLang="zh-CN" sz="2400" b="1" dirty="0">
                <a:solidFill>
                  <a:srgbClr val="0B0201"/>
                </a:solidFill>
                <a:latin typeface="宋体" panose="02010600030101010101" pitchFamily="2" charset="-122"/>
                <a:sym typeface="Symbol" panose="05050102010706020507" pitchFamily="18" charset="2"/>
              </a:rPr>
              <a:t></a:t>
            </a:r>
            <a:r>
              <a:rPr lang="en-US" altLang="zh-CN" sz="2400" b="1" dirty="0">
                <a:solidFill>
                  <a:srgbClr val="0B0201"/>
                </a:solidFill>
                <a:latin typeface="宋体" panose="02010600030101010101" pitchFamily="2" charset="-122"/>
              </a:rPr>
              <a:t>20mm</a:t>
            </a:r>
            <a:r>
              <a:rPr lang="zh-CN" altLang="en-US" sz="2400" b="1" dirty="0">
                <a:solidFill>
                  <a:srgbClr val="0B0201"/>
                </a:solidFill>
                <a:latin typeface="宋体" panose="02010600030101010101" pitchFamily="2" charset="-122"/>
              </a:rPr>
              <a:t>与最大极限尺寸</a:t>
            </a:r>
            <a:r>
              <a:rPr lang="en-US" altLang="zh-CN" sz="2400" b="1" dirty="0">
                <a:solidFill>
                  <a:srgbClr val="0B0201"/>
                </a:solidFill>
                <a:latin typeface="宋体" panose="02010600030101010101" pitchFamily="2" charset="-122"/>
                <a:sym typeface="Symbol" panose="05050102010706020507" pitchFamily="18" charset="2"/>
              </a:rPr>
              <a:t></a:t>
            </a:r>
            <a:r>
              <a:rPr lang="en-US" altLang="zh-CN" sz="2400" b="1" dirty="0">
                <a:solidFill>
                  <a:srgbClr val="0B0201"/>
                </a:solidFill>
                <a:latin typeface="宋体" panose="02010600030101010101" pitchFamily="2" charset="-122"/>
              </a:rPr>
              <a:t>21mm</a:t>
            </a:r>
            <a:r>
              <a:rPr lang="zh-CN" altLang="en-US" sz="2400" b="1" dirty="0">
                <a:solidFill>
                  <a:srgbClr val="0B0201"/>
                </a:solidFill>
                <a:latin typeface="宋体" panose="02010600030101010101" pitchFamily="2" charset="-122"/>
              </a:rPr>
              <a:t>的范围。</a:t>
            </a:r>
          </a:p>
        </p:txBody>
      </p:sp>
      <p:sp>
        <p:nvSpPr>
          <p:cNvPr id="10" name="矩形 9">
            <a:extLst>
              <a:ext uri="{FF2B5EF4-FFF2-40B4-BE49-F238E27FC236}">
                <a16:creationId xmlns:a16="http://schemas.microsoft.com/office/drawing/2014/main" id="{AB6E212F-FAD4-46D9-8A91-50325D4511EA}"/>
              </a:ext>
            </a:extLst>
          </p:cNvPr>
          <p:cNvSpPr/>
          <p:nvPr/>
        </p:nvSpPr>
        <p:spPr>
          <a:xfrm>
            <a:off x="182502" y="886144"/>
            <a:ext cx="11628120" cy="577081"/>
          </a:xfrm>
          <a:prstGeom prst="rect">
            <a:avLst/>
          </a:prstGeom>
        </p:spPr>
        <p:txBody>
          <a:bodyPr wrap="square">
            <a:spAutoFit/>
          </a:bodyPr>
          <a:lstStyle/>
          <a:p>
            <a:pPr>
              <a:lnSpc>
                <a:spcPct val="150000"/>
              </a:lnSpc>
            </a:pPr>
            <a:r>
              <a:rPr lang="en-US" altLang="zh-CN" sz="2400" b="1" dirty="0">
                <a:solidFill>
                  <a:srgbClr val="0B0201"/>
                </a:solidFill>
                <a:latin typeface="宋体" panose="02010600030101010101" pitchFamily="2" charset="-122"/>
              </a:rPr>
              <a:t> </a:t>
            </a:r>
            <a:r>
              <a:rPr lang="zh-CN" altLang="en-US" sz="2400" b="1" dirty="0">
                <a:solidFill>
                  <a:srgbClr val="0B0201"/>
                </a:solidFill>
                <a:latin typeface="宋体" panose="02010600030101010101" pitchFamily="2" charset="-122"/>
              </a:rPr>
              <a:t>例：</a:t>
            </a:r>
            <a:endParaRPr lang="zh-CN" altLang="en-US" dirty="0"/>
          </a:p>
        </p:txBody>
      </p:sp>
      <p:sp>
        <p:nvSpPr>
          <p:cNvPr id="11" name="标题 1">
            <a:extLst>
              <a:ext uri="{FF2B5EF4-FFF2-40B4-BE49-F238E27FC236}">
                <a16:creationId xmlns:a16="http://schemas.microsoft.com/office/drawing/2014/main" id="{CE7E1D11-A8CB-464C-B65A-18B68D43EC50}"/>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205268340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2">
            <a:extLst>
              <a:ext uri="{FF2B5EF4-FFF2-40B4-BE49-F238E27FC236}">
                <a16:creationId xmlns:a16="http://schemas.microsoft.com/office/drawing/2014/main" id="{BAC5A754-AFB7-4AE1-A9A4-658393A964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630" r="3589" b="50348"/>
          <a:stretch>
            <a:fillRect/>
          </a:stretch>
        </p:blipFill>
        <p:spPr bwMode="auto">
          <a:xfrm>
            <a:off x="885684" y="3459480"/>
            <a:ext cx="10420631" cy="339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B0B0F507-224C-4583-A99A-C73A0D8C1D02}"/>
              </a:ext>
            </a:extLst>
          </p:cNvPr>
          <p:cNvSpPr/>
          <p:nvPr/>
        </p:nvSpPr>
        <p:spPr>
          <a:xfrm>
            <a:off x="175260" y="874326"/>
            <a:ext cx="12016740" cy="2793072"/>
          </a:xfrm>
          <a:prstGeom prst="rect">
            <a:avLst/>
          </a:prstGeom>
        </p:spPr>
        <p:txBody>
          <a:bodyPr wrap="square">
            <a:spAutoFit/>
          </a:bodyPr>
          <a:lstStyle/>
          <a:p>
            <a:pPr>
              <a:lnSpc>
                <a:spcPct val="150000"/>
              </a:lnSpc>
            </a:pPr>
            <a:r>
              <a:rPr lang="en-US" altLang="zh-CN" sz="2400" b="1" dirty="0">
                <a:solidFill>
                  <a:srgbClr val="0B0201"/>
                </a:solidFill>
                <a:latin typeface="宋体" panose="02010600030101010101" pitchFamily="2" charset="-122"/>
              </a:rPr>
              <a:t> (3)</a:t>
            </a:r>
            <a:r>
              <a:rPr lang="zh-CN" altLang="en-US" sz="2400" b="1" dirty="0">
                <a:solidFill>
                  <a:srgbClr val="0B0201"/>
                </a:solidFill>
                <a:latin typeface="宋体" panose="02010600030101010101" pitchFamily="2" charset="-122"/>
              </a:rPr>
              <a:t>当孔的实际尺寸偏离最小实体尺寸时，轴线的位置度误差可以大于规定的公差值</a:t>
            </a:r>
            <a:r>
              <a:rPr lang="en-US" altLang="zh-CN" sz="2400" b="1" dirty="0">
                <a:solidFill>
                  <a:srgbClr val="0B0201"/>
                </a:solidFill>
                <a:latin typeface="宋体" panose="02010600030101010101" pitchFamily="2" charset="-122"/>
                <a:sym typeface="Symbol" panose="05050102010706020507" pitchFamily="18" charset="2"/>
              </a:rPr>
              <a:t></a:t>
            </a:r>
            <a:r>
              <a:rPr lang="en-US" altLang="zh-CN" sz="2400" b="1" dirty="0">
                <a:solidFill>
                  <a:srgbClr val="0B0201"/>
                </a:solidFill>
                <a:latin typeface="宋体" panose="02010600030101010101" pitchFamily="2" charset="-122"/>
              </a:rPr>
              <a:t>2</a:t>
            </a:r>
            <a:r>
              <a:rPr lang="zh-CN" altLang="en-US" sz="2400" b="1" dirty="0">
                <a:solidFill>
                  <a:srgbClr val="0B0201"/>
                </a:solidFill>
                <a:latin typeface="宋体" panose="02010600030101010101" pitchFamily="2" charset="-122"/>
              </a:rPr>
              <a:t>。         </a:t>
            </a:r>
            <a:endParaRPr lang="en-US" altLang="zh-CN" sz="2400" b="1" dirty="0">
              <a:solidFill>
                <a:srgbClr val="0B0201"/>
              </a:solidFill>
              <a:latin typeface="宋体" panose="02010600030101010101" pitchFamily="2" charset="-122"/>
            </a:endParaRPr>
          </a:p>
          <a:p>
            <a:pPr marL="342900" indent="-342900">
              <a:lnSpc>
                <a:spcPct val="150000"/>
              </a:lnSpc>
              <a:buFont typeface="Wingdings" panose="05000000000000000000" pitchFamily="2" charset="2"/>
              <a:buChar char="ü"/>
            </a:pPr>
            <a:r>
              <a:rPr lang="zh-CN" altLang="en-US" sz="2400" b="1" dirty="0">
                <a:solidFill>
                  <a:srgbClr val="0B0201"/>
                </a:solidFill>
                <a:latin typeface="宋体" panose="02010600030101010101" pitchFamily="2" charset="-122"/>
              </a:rPr>
              <a:t>当孔的局部实际尺寸处处为</a:t>
            </a:r>
            <a:r>
              <a:rPr lang="en-US" altLang="zh-CN" sz="2400" b="1" dirty="0">
                <a:solidFill>
                  <a:srgbClr val="0B0201"/>
                </a:solidFill>
                <a:latin typeface="宋体" panose="02010600030101010101" pitchFamily="2" charset="-122"/>
                <a:sym typeface="Symbol" panose="05050102010706020507" pitchFamily="18" charset="2"/>
              </a:rPr>
              <a:t></a:t>
            </a:r>
            <a:r>
              <a:rPr lang="en-US" altLang="zh-CN" sz="2400" b="1" dirty="0">
                <a:solidFill>
                  <a:srgbClr val="0B0201"/>
                </a:solidFill>
                <a:latin typeface="宋体" panose="02010600030101010101" pitchFamily="2" charset="-122"/>
              </a:rPr>
              <a:t>20.5mm</a:t>
            </a:r>
            <a:r>
              <a:rPr lang="zh-CN" altLang="en-US" sz="2400" b="1" dirty="0">
                <a:solidFill>
                  <a:srgbClr val="0B0201"/>
                </a:solidFill>
                <a:latin typeface="宋体" panose="02010600030101010101" pitchFamily="2" charset="-122"/>
              </a:rPr>
              <a:t>时，轴线的位置度误差的最大允许值为：</a:t>
            </a:r>
            <a:r>
              <a:rPr lang="en-US" altLang="zh-CN" sz="2400" b="1" dirty="0">
                <a:solidFill>
                  <a:srgbClr val="0B0201"/>
                </a:solidFill>
                <a:latin typeface="宋体" panose="02010600030101010101" pitchFamily="2" charset="-122"/>
                <a:sym typeface="Symbol" panose="05050102010706020507" pitchFamily="18" charset="2"/>
              </a:rPr>
              <a:t> </a:t>
            </a:r>
            <a:r>
              <a:rPr lang="en-US" altLang="zh-CN" sz="2400" b="1" dirty="0">
                <a:solidFill>
                  <a:srgbClr val="0B0201"/>
                </a:solidFill>
                <a:latin typeface="宋体" panose="02010600030101010101" pitchFamily="2" charset="-122"/>
              </a:rPr>
              <a:t>23-</a:t>
            </a:r>
            <a:r>
              <a:rPr lang="en-US" altLang="zh-CN" sz="2400" b="1" dirty="0">
                <a:solidFill>
                  <a:srgbClr val="0B0201"/>
                </a:solidFill>
                <a:latin typeface="宋体" panose="02010600030101010101" pitchFamily="2" charset="-122"/>
                <a:sym typeface="Symbol" panose="05050102010706020507" pitchFamily="18" charset="2"/>
              </a:rPr>
              <a:t> </a:t>
            </a:r>
            <a:r>
              <a:rPr lang="en-US" altLang="zh-CN" sz="2400" b="1" dirty="0">
                <a:solidFill>
                  <a:srgbClr val="0B0201"/>
                </a:solidFill>
                <a:latin typeface="宋体" panose="02010600030101010101" pitchFamily="2" charset="-122"/>
              </a:rPr>
              <a:t>20.5=</a:t>
            </a:r>
            <a:r>
              <a:rPr lang="en-US" altLang="zh-CN" sz="2400" b="1" dirty="0">
                <a:solidFill>
                  <a:srgbClr val="0B0201"/>
                </a:solidFill>
                <a:latin typeface="宋体" panose="02010600030101010101" pitchFamily="2" charset="-122"/>
                <a:sym typeface="Symbol" panose="05050102010706020507" pitchFamily="18" charset="2"/>
              </a:rPr>
              <a:t> </a:t>
            </a:r>
            <a:r>
              <a:rPr lang="en-US" altLang="zh-CN" sz="2400" b="1" dirty="0">
                <a:solidFill>
                  <a:srgbClr val="0B0201"/>
                </a:solidFill>
                <a:latin typeface="宋体" panose="02010600030101010101" pitchFamily="2" charset="-122"/>
              </a:rPr>
              <a:t>2.5(mm)</a:t>
            </a:r>
            <a:r>
              <a:rPr lang="zh-CN" altLang="en-US" sz="2400" b="1" dirty="0">
                <a:solidFill>
                  <a:srgbClr val="0B0201"/>
                </a:solidFill>
                <a:latin typeface="宋体" panose="02010600030101010101" pitchFamily="2" charset="-122"/>
              </a:rPr>
              <a:t>；</a:t>
            </a:r>
            <a:endParaRPr lang="en-US" altLang="zh-CN" sz="2400" b="1" dirty="0">
              <a:solidFill>
                <a:srgbClr val="0B0201"/>
              </a:solidFill>
              <a:latin typeface="宋体" panose="02010600030101010101" pitchFamily="2" charset="-122"/>
            </a:endParaRPr>
          </a:p>
          <a:p>
            <a:pPr marL="342900" indent="-342900">
              <a:lnSpc>
                <a:spcPct val="150000"/>
              </a:lnSpc>
              <a:buFont typeface="Wingdings" panose="05000000000000000000" pitchFamily="2" charset="2"/>
              <a:buChar char="ü"/>
            </a:pPr>
            <a:r>
              <a:rPr lang="zh-CN" altLang="en-US" sz="2400" b="1" dirty="0">
                <a:solidFill>
                  <a:srgbClr val="0B0201"/>
                </a:solidFill>
                <a:latin typeface="宋体" panose="02010600030101010101" pitchFamily="2" charset="-122"/>
              </a:rPr>
              <a:t>当孔的局部实际尺寸处处为最大实体尺寸</a:t>
            </a:r>
            <a:r>
              <a:rPr lang="en-US" altLang="zh-CN" sz="2400" b="1" dirty="0">
                <a:solidFill>
                  <a:srgbClr val="0B0201"/>
                </a:solidFill>
                <a:latin typeface="宋体" panose="02010600030101010101" pitchFamily="2" charset="-122"/>
                <a:sym typeface="Symbol" panose="05050102010706020507" pitchFamily="18" charset="2"/>
              </a:rPr>
              <a:t></a:t>
            </a:r>
            <a:r>
              <a:rPr lang="en-US" altLang="zh-CN" sz="2400" b="1" dirty="0">
                <a:solidFill>
                  <a:srgbClr val="0B0201"/>
                </a:solidFill>
                <a:latin typeface="宋体" panose="02010600030101010101" pitchFamily="2" charset="-122"/>
              </a:rPr>
              <a:t>20mm</a:t>
            </a:r>
            <a:r>
              <a:rPr lang="zh-CN" altLang="en-US" sz="2400" b="1" dirty="0">
                <a:solidFill>
                  <a:srgbClr val="0B0201"/>
                </a:solidFill>
                <a:latin typeface="宋体" panose="02010600030101010101" pitchFamily="2" charset="-122"/>
              </a:rPr>
              <a:t>时，轴线的位置度误差的最大允许值为</a:t>
            </a:r>
            <a:r>
              <a:rPr lang="en-US" altLang="zh-CN" sz="2400" b="1" dirty="0">
                <a:solidFill>
                  <a:srgbClr val="0B0201"/>
                </a:solidFill>
                <a:latin typeface="宋体" panose="02010600030101010101" pitchFamily="2" charset="-122"/>
                <a:sym typeface="Symbol" panose="05050102010706020507" pitchFamily="18" charset="2"/>
              </a:rPr>
              <a:t></a:t>
            </a:r>
            <a:r>
              <a:rPr lang="en-US" altLang="zh-CN" sz="2400" b="1" dirty="0">
                <a:solidFill>
                  <a:srgbClr val="0B0201"/>
                </a:solidFill>
                <a:latin typeface="宋体" panose="02010600030101010101" pitchFamily="2" charset="-122"/>
              </a:rPr>
              <a:t>3mm(</a:t>
            </a:r>
            <a:r>
              <a:rPr lang="zh-CN" altLang="en-US" sz="2400" b="1" dirty="0">
                <a:solidFill>
                  <a:srgbClr val="0B0201"/>
                </a:solidFill>
                <a:latin typeface="宋体" panose="02010600030101010101" pitchFamily="2" charset="-122"/>
              </a:rPr>
              <a:t>尺寸公差值与位置度公差值之和</a:t>
            </a:r>
            <a:r>
              <a:rPr lang="en-US" altLang="zh-CN" sz="2400" b="1" dirty="0">
                <a:solidFill>
                  <a:srgbClr val="0B0201"/>
                </a:solidFill>
                <a:latin typeface="宋体" panose="02010600030101010101" pitchFamily="2" charset="-122"/>
              </a:rPr>
              <a:t>)</a:t>
            </a:r>
            <a:r>
              <a:rPr lang="zh-CN" altLang="en-US" sz="2400" b="1" dirty="0">
                <a:solidFill>
                  <a:srgbClr val="0B0201"/>
                </a:solidFill>
                <a:latin typeface="宋体" panose="02010600030101010101" pitchFamily="2" charset="-122"/>
              </a:rPr>
              <a:t>，如图</a:t>
            </a:r>
            <a:r>
              <a:rPr lang="en-US" altLang="zh-CN" sz="2400" b="1" dirty="0">
                <a:solidFill>
                  <a:srgbClr val="0B0201"/>
                </a:solidFill>
                <a:latin typeface="宋体" panose="02010600030101010101" pitchFamily="2" charset="-122"/>
              </a:rPr>
              <a:t>c</a:t>
            </a:r>
            <a:r>
              <a:rPr lang="zh-CN" altLang="en-US" sz="2400" b="1" dirty="0">
                <a:solidFill>
                  <a:srgbClr val="0B0201"/>
                </a:solidFill>
                <a:latin typeface="宋体" panose="02010600030101010101" pitchFamily="2" charset="-122"/>
              </a:rPr>
              <a:t>所示。</a:t>
            </a:r>
            <a:endParaRPr lang="zh-CN" altLang="en-US" dirty="0"/>
          </a:p>
        </p:txBody>
      </p:sp>
      <p:sp>
        <p:nvSpPr>
          <p:cNvPr id="6" name="标题 1">
            <a:extLst>
              <a:ext uri="{FF2B5EF4-FFF2-40B4-BE49-F238E27FC236}">
                <a16:creationId xmlns:a16="http://schemas.microsoft.com/office/drawing/2014/main" id="{47A9EC03-B4AA-4802-97B6-A4971D041223}"/>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41596825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body" idx="1"/>
          </p:nvPr>
        </p:nvSpPr>
        <p:spPr>
          <a:xfrm>
            <a:off x="335280" y="921317"/>
            <a:ext cx="11521440" cy="5368906"/>
          </a:xfrm>
          <a:noFill/>
        </p:spPr>
        <p:txBody>
          <a:bodyPr wrap="square">
            <a:spAutoFit/>
          </a:bodyPr>
          <a:lstStyle/>
          <a:p>
            <a:pPr eaLnBrk="1" hangingPunct="1">
              <a:lnSpc>
                <a:spcPct val="90000"/>
              </a:lnSpc>
              <a:buNone/>
            </a:pPr>
            <a:r>
              <a:rPr lang="zh-CN" altLang="en-US" b="1" dirty="0">
                <a:solidFill>
                  <a:srgbClr val="FF0000"/>
                </a:solidFill>
              </a:rPr>
              <a:t>六、可逆要求</a:t>
            </a:r>
            <a:endParaRPr lang="en-US" altLang="zh-CN" b="1" dirty="0">
              <a:solidFill>
                <a:srgbClr val="FF0000"/>
              </a:solidFill>
            </a:endParaRPr>
          </a:p>
          <a:p>
            <a:pPr marL="0" indent="0" algn="just">
              <a:lnSpc>
                <a:spcPct val="150000"/>
              </a:lnSpc>
              <a:spcBef>
                <a:spcPts val="600"/>
              </a:spcBef>
              <a:buNone/>
            </a:pPr>
            <a:r>
              <a:rPr lang="en-US" altLang="zh-CN" sz="3200" b="1" dirty="0">
                <a:solidFill>
                  <a:srgbClr val="961B0E"/>
                </a:solidFill>
              </a:rPr>
              <a:t>1. </a:t>
            </a:r>
            <a:r>
              <a:rPr lang="zh-CN" altLang="en-US" sz="3200" b="1" dirty="0">
                <a:solidFill>
                  <a:srgbClr val="961B0E"/>
                </a:solidFill>
              </a:rPr>
              <a:t>含义及标注方法</a:t>
            </a:r>
            <a:endParaRPr lang="en-US" altLang="zh-CN" sz="3200" b="1" dirty="0">
              <a:solidFill>
                <a:srgbClr val="961B0E"/>
              </a:solidFill>
            </a:endParaRPr>
          </a:p>
          <a:p>
            <a:pPr marL="360000" algn="just">
              <a:lnSpc>
                <a:spcPct val="150000"/>
              </a:lnSpc>
              <a:spcBef>
                <a:spcPts val="1200"/>
              </a:spcBef>
              <a:buFont typeface="Wingdings" panose="05000000000000000000" pitchFamily="2" charset="2"/>
              <a:buChar char="l"/>
            </a:pPr>
            <a:r>
              <a:rPr lang="zh-CN" altLang="en-US" sz="2400" b="1" dirty="0">
                <a:solidFill>
                  <a:srgbClr val="FF0000"/>
                </a:solidFill>
              </a:rPr>
              <a:t>可逆要求</a:t>
            </a:r>
            <a:r>
              <a:rPr lang="zh-CN" altLang="en-US" sz="2400" b="1" dirty="0"/>
              <a:t>是在不影响零件功能的前提下，当被测要素的形位误差值小于给定的形位公差值时，</a:t>
            </a:r>
            <a:r>
              <a:rPr lang="zh-CN" altLang="en-US" sz="2400" b="1" dirty="0">
                <a:solidFill>
                  <a:srgbClr val="7030A0"/>
                </a:solidFill>
              </a:rPr>
              <a:t>允许其相应的尺寸公差增大</a:t>
            </a:r>
            <a:r>
              <a:rPr lang="zh-CN" altLang="en-US" sz="2400" b="1" dirty="0"/>
              <a:t>的一种相关要求。</a:t>
            </a:r>
            <a:endParaRPr lang="en-US" altLang="zh-CN" sz="2400" b="1" dirty="0"/>
          </a:p>
          <a:p>
            <a:pPr marL="360000" algn="just">
              <a:lnSpc>
                <a:spcPct val="150000"/>
              </a:lnSpc>
              <a:spcBef>
                <a:spcPts val="1200"/>
              </a:spcBef>
              <a:buFont typeface="Wingdings" panose="05000000000000000000" pitchFamily="2" charset="2"/>
              <a:buChar char="l"/>
            </a:pPr>
            <a:r>
              <a:rPr lang="zh-CN" altLang="en-US" sz="2400" b="1" dirty="0"/>
              <a:t>可逆要求仅适用于</a:t>
            </a:r>
            <a:r>
              <a:rPr lang="zh-CN" altLang="en-US" sz="2400" b="1" dirty="0">
                <a:solidFill>
                  <a:srgbClr val="7030A0"/>
                </a:solidFill>
              </a:rPr>
              <a:t>中心要素</a:t>
            </a:r>
            <a:r>
              <a:rPr lang="zh-CN" altLang="en-US" sz="2400" b="1" dirty="0"/>
              <a:t>，即轴线或中心平面，但它不能独立使用，也没有自己的边界；它</a:t>
            </a:r>
            <a:r>
              <a:rPr lang="zh-CN" altLang="en-US" sz="2400" b="1" dirty="0">
                <a:solidFill>
                  <a:srgbClr val="7030A0"/>
                </a:solidFill>
              </a:rPr>
              <a:t>必须与最大实体要求或最小实体要求一起使用</a:t>
            </a:r>
            <a:r>
              <a:rPr lang="zh-CN" altLang="en-US" sz="2400" b="1" dirty="0"/>
              <a:t>。</a:t>
            </a:r>
            <a:endParaRPr lang="en-US" altLang="zh-CN" sz="2400" b="1" dirty="0"/>
          </a:p>
          <a:p>
            <a:pPr marL="360000" algn="just">
              <a:lnSpc>
                <a:spcPct val="150000"/>
              </a:lnSpc>
              <a:spcBef>
                <a:spcPts val="1200"/>
              </a:spcBef>
              <a:buFont typeface="Wingdings" panose="05000000000000000000" pitchFamily="2" charset="2"/>
              <a:buChar char="l"/>
            </a:pPr>
            <a:r>
              <a:rPr lang="zh-CN" altLang="en-US" sz="2400" b="1" dirty="0"/>
              <a:t>与最大实体要求合用时，应将符号Ⓡ标注在最大实体符号Ⓜ的后面，即“ⓂⓇ”</a:t>
            </a:r>
            <a:endParaRPr lang="en-US" altLang="zh-CN" sz="2400" b="1" dirty="0"/>
          </a:p>
          <a:p>
            <a:pPr marL="360000" algn="just">
              <a:lnSpc>
                <a:spcPct val="150000"/>
              </a:lnSpc>
              <a:spcBef>
                <a:spcPts val="1200"/>
              </a:spcBef>
              <a:buFont typeface="Wingdings" panose="05000000000000000000" pitchFamily="2" charset="2"/>
              <a:buChar char="l"/>
            </a:pPr>
            <a:r>
              <a:rPr lang="zh-CN" altLang="en-US" sz="2400" b="1" dirty="0"/>
              <a:t>与最小实体要求合用时，应将符号Ⓡ标注在最小实体符号Ⓛ的后面，即“ⓁⓇ”。</a:t>
            </a:r>
          </a:p>
        </p:txBody>
      </p:sp>
      <p:sp>
        <p:nvSpPr>
          <p:cNvPr id="4" name="标题 1">
            <a:extLst>
              <a:ext uri="{FF2B5EF4-FFF2-40B4-BE49-F238E27FC236}">
                <a16:creationId xmlns:a16="http://schemas.microsoft.com/office/drawing/2014/main" id="{B2C65866-79E6-4D6B-AD78-08F6E7E85D5B}"/>
              </a:ext>
            </a:extLst>
          </p:cNvPr>
          <p:cNvSpPr txBox="1">
            <a:spLocks/>
          </p:cNvSpPr>
          <p:nvPr/>
        </p:nvSpPr>
        <p:spPr bwMode="auto">
          <a:xfrm>
            <a:off x="791308" y="122942"/>
            <a:ext cx="2851052" cy="58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2pPr>
            <a:lvl3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3pPr>
            <a:lvl4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4pPr>
            <a:lvl5pPr algn="l" rtl="0" eaLnBrk="0" fontAlgn="base" hangingPunct="0">
              <a:spcBef>
                <a:spcPct val="0"/>
              </a:spcBef>
              <a:spcAft>
                <a:spcPct val="0"/>
              </a:spcAft>
              <a:defRPr sz="3200" b="1">
                <a:solidFill>
                  <a:schemeClr val="tx2"/>
                </a:solidFill>
                <a:latin typeface="华文中宋" pitchFamily="2" charset="-122"/>
                <a:ea typeface="华文中宋" pitchFamily="2" charset="-122"/>
              </a:defRPr>
            </a:lvl5pPr>
            <a:lvl6pPr marL="457200" algn="l" rtl="0" eaLnBrk="0" fontAlgn="base" hangingPunct="0">
              <a:spcBef>
                <a:spcPct val="0"/>
              </a:spcBef>
              <a:spcAft>
                <a:spcPct val="0"/>
              </a:spcAft>
              <a:defRPr sz="3200" b="1">
                <a:solidFill>
                  <a:schemeClr val="tx2"/>
                </a:solidFill>
                <a:latin typeface="华文中宋" pitchFamily="2" charset="-122"/>
                <a:ea typeface="华文中宋" pitchFamily="2" charset="-122"/>
              </a:defRPr>
            </a:lvl6pPr>
            <a:lvl7pPr marL="914400" algn="l" rtl="0" eaLnBrk="0" fontAlgn="base" hangingPunct="0">
              <a:spcBef>
                <a:spcPct val="0"/>
              </a:spcBef>
              <a:spcAft>
                <a:spcPct val="0"/>
              </a:spcAft>
              <a:defRPr sz="3200" b="1">
                <a:solidFill>
                  <a:schemeClr val="tx2"/>
                </a:solidFill>
                <a:latin typeface="华文中宋" pitchFamily="2" charset="-122"/>
                <a:ea typeface="华文中宋" pitchFamily="2" charset="-122"/>
              </a:defRPr>
            </a:lvl7pPr>
            <a:lvl8pPr marL="1371600" algn="l" rtl="0" eaLnBrk="0" fontAlgn="base" hangingPunct="0">
              <a:spcBef>
                <a:spcPct val="0"/>
              </a:spcBef>
              <a:spcAft>
                <a:spcPct val="0"/>
              </a:spcAft>
              <a:defRPr sz="3200" b="1">
                <a:solidFill>
                  <a:schemeClr val="tx2"/>
                </a:solidFill>
                <a:latin typeface="华文中宋" pitchFamily="2" charset="-122"/>
                <a:ea typeface="华文中宋" pitchFamily="2" charset="-122"/>
              </a:defRPr>
            </a:lvl8pPr>
            <a:lvl9pPr marL="1828800" algn="l" rtl="0" eaLnBrk="0" fontAlgn="base" hangingPunct="0">
              <a:spcBef>
                <a:spcPct val="0"/>
              </a:spcBef>
              <a:spcAft>
                <a:spcPct val="0"/>
              </a:spcAft>
              <a:defRPr sz="3200" b="1">
                <a:solidFill>
                  <a:schemeClr val="tx2"/>
                </a:solidFill>
                <a:latin typeface="华文中宋" pitchFamily="2" charset="-122"/>
                <a:ea typeface="华文中宋" pitchFamily="2" charset="-122"/>
              </a:defRPr>
            </a:lvl9pPr>
          </a:lstStyle>
          <a:p>
            <a:r>
              <a:rPr lang="zh-CN" altLang="en-US" kern="0" dirty="0"/>
              <a:t> </a:t>
            </a:r>
            <a:r>
              <a:rPr lang="en-US" altLang="zh-CN" kern="0" dirty="0"/>
              <a:t>§4  </a:t>
            </a:r>
            <a:r>
              <a:rPr lang="zh-CN" altLang="en-US" kern="0" dirty="0"/>
              <a:t>公差原则</a:t>
            </a:r>
          </a:p>
        </p:txBody>
      </p:sp>
    </p:spTree>
    <p:extLst>
      <p:ext uri="{BB962C8B-B14F-4D97-AF65-F5344CB8AC3E}">
        <p14:creationId xmlns:p14="http://schemas.microsoft.com/office/powerpoint/2010/main" val="10294814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A3970A9B-1273-4FB4-9A95-29ACFC7D996D}"/>
              </a:ext>
            </a:extLst>
          </p:cNvPr>
          <p:cNvSpPr txBox="1">
            <a:spLocks/>
          </p:cNvSpPr>
          <p:nvPr/>
        </p:nvSpPr>
        <p:spPr>
          <a:xfrm>
            <a:off x="4296681" y="2778465"/>
            <a:ext cx="3214461" cy="1301069"/>
          </a:xfrm>
          <a:prstGeom prst="rect">
            <a:avLst/>
          </a:prstGeom>
          <a:noFill/>
          <a:ln w="9525">
            <a:noFill/>
          </a:ln>
        </p:spPr>
        <p:txBody>
          <a:bodyPr vert="horz" lIns="91440" tIns="45720" rIns="91440" bIns="45720" rtlCol="0" anchor="ctr">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a:spcBef>
                <a:spcPct val="20000"/>
              </a:spcBef>
            </a:pPr>
            <a:r>
              <a:rPr lang="zh-CN" altLang="en-US" sz="6600" b="1" dirty="0">
                <a:latin typeface="微软雅黑" panose="020B0503020204020204" pitchFamily="34" charset="-122"/>
                <a:ea typeface="微软雅黑" panose="020B0503020204020204" pitchFamily="34" charset="-122"/>
                <a:cs typeface="+mn-cs"/>
              </a:rPr>
              <a:t>作  业</a:t>
            </a:r>
          </a:p>
        </p:txBody>
      </p:sp>
    </p:spTree>
    <p:extLst>
      <p:ext uri="{BB962C8B-B14F-4D97-AF65-F5344CB8AC3E}">
        <p14:creationId xmlns:p14="http://schemas.microsoft.com/office/powerpoint/2010/main" val="393130175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0A92D921-3552-4D8D-83CD-92EC86BF654D}"/>
              </a:ext>
            </a:extLst>
          </p:cNvPr>
          <p:cNvSpPr txBox="1">
            <a:spLocks/>
          </p:cNvSpPr>
          <p:nvPr/>
        </p:nvSpPr>
        <p:spPr>
          <a:xfrm>
            <a:off x="737002" y="122238"/>
            <a:ext cx="8642350" cy="582612"/>
          </a:xfrm>
          <a:prstGeom prst="rect">
            <a:avLst/>
          </a:prstGeom>
          <a:noFill/>
          <a:ln w="9525">
            <a:noFill/>
          </a:ln>
        </p:spPr>
        <p:txBody>
          <a:bodyPr vert="horz" lIns="91440" tIns="45720" rIns="91440" bIns="45720" rtlCol="0" anchor="ctr">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a:spcBef>
                <a:spcPct val="20000"/>
              </a:spcBef>
            </a:pPr>
            <a:r>
              <a:rPr lang="zh-CN" altLang="en-US" sz="3200" b="1" dirty="0">
                <a:latin typeface="微软雅黑" panose="020B0503020204020204" pitchFamily="34" charset="-122"/>
                <a:ea typeface="微软雅黑" panose="020B0503020204020204" pitchFamily="34" charset="-122"/>
                <a:cs typeface="+mn-cs"/>
              </a:rPr>
              <a:t>习题</a:t>
            </a:r>
            <a:r>
              <a:rPr lang="en-US" altLang="zh-CN" sz="3200" b="1" dirty="0">
                <a:latin typeface="微软雅黑" panose="020B0503020204020204" pitchFamily="34" charset="-122"/>
                <a:ea typeface="微软雅黑" panose="020B0503020204020204" pitchFamily="34" charset="-122"/>
                <a:cs typeface="+mn-cs"/>
              </a:rPr>
              <a:t>1</a:t>
            </a:r>
            <a:endParaRPr lang="zh-CN" altLang="en-US" sz="3200" b="1" dirty="0">
              <a:latin typeface="微软雅黑" panose="020B0503020204020204" pitchFamily="34" charset="-122"/>
              <a:ea typeface="微软雅黑" panose="020B0503020204020204" pitchFamily="34" charset="-122"/>
              <a:cs typeface="+mn-cs"/>
            </a:endParaRPr>
          </a:p>
        </p:txBody>
      </p:sp>
      <p:sp>
        <p:nvSpPr>
          <p:cNvPr id="6" name="标题 1">
            <a:extLst>
              <a:ext uri="{FF2B5EF4-FFF2-40B4-BE49-F238E27FC236}">
                <a16:creationId xmlns:a16="http://schemas.microsoft.com/office/drawing/2014/main" id="{A4A0AB15-DA6D-47CE-941B-9C8740B796C3}"/>
              </a:ext>
            </a:extLst>
          </p:cNvPr>
          <p:cNvSpPr txBox="1">
            <a:spLocks/>
          </p:cNvSpPr>
          <p:nvPr/>
        </p:nvSpPr>
        <p:spPr>
          <a:xfrm>
            <a:off x="0" y="907255"/>
            <a:ext cx="13397820" cy="836613"/>
          </a:xfrm>
          <a:prstGeom prst="rect">
            <a:avLst/>
          </a:prstGeom>
        </p:spPr>
        <p:txBody>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r>
              <a:rPr lang="en-US" altLang="zh-CN" sz="2800" b="1" dirty="0"/>
              <a:t>1</a:t>
            </a:r>
            <a:r>
              <a:rPr lang="zh-CN" altLang="en-US" sz="2800" b="1" dirty="0"/>
              <a:t>、  说明图上各项几何公差要求，并画出各项几何公差的公差带</a:t>
            </a:r>
          </a:p>
        </p:txBody>
      </p:sp>
      <p:pic>
        <p:nvPicPr>
          <p:cNvPr id="8" name="图片 3" descr="IMG_4245.JPG">
            <a:extLst>
              <a:ext uri="{FF2B5EF4-FFF2-40B4-BE49-F238E27FC236}">
                <a16:creationId xmlns:a16="http://schemas.microsoft.com/office/drawing/2014/main" id="{8E7FDB0B-CE1A-4B69-A2EB-55922C8E37D8}"/>
              </a:ext>
            </a:extLst>
          </p:cNvPr>
          <p:cNvPicPr>
            <a:picLocks noChangeAspect="1"/>
          </p:cNvPicPr>
          <p:nvPr/>
        </p:nvPicPr>
        <p:blipFill>
          <a:blip r:embed="rId2">
            <a:extLst>
              <a:ext uri="{28A0092B-C50C-407E-A947-70E740481C1C}">
                <a14:useLocalDpi xmlns:a14="http://schemas.microsoft.com/office/drawing/2010/main" val="0"/>
              </a:ext>
            </a:extLst>
          </a:blip>
          <a:srcRect l="3125" t="5208" r="18750" b="10886"/>
          <a:stretch>
            <a:fillRect/>
          </a:stretch>
        </p:blipFill>
        <p:spPr bwMode="auto">
          <a:xfrm>
            <a:off x="184150" y="1743868"/>
            <a:ext cx="591185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8">
            <a:extLst>
              <a:ext uri="{FF2B5EF4-FFF2-40B4-BE49-F238E27FC236}">
                <a16:creationId xmlns:a16="http://schemas.microsoft.com/office/drawing/2014/main" id="{755DB3E2-1567-4E27-B2ED-4206B0EB6EC4}"/>
              </a:ext>
            </a:extLst>
          </p:cNvPr>
          <p:cNvSpPr/>
          <p:nvPr/>
        </p:nvSpPr>
        <p:spPr>
          <a:xfrm>
            <a:off x="4322762" y="2248693"/>
            <a:ext cx="431800"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a:solidFill>
                  <a:srgbClr val="FFFF00"/>
                </a:solidFill>
              </a:rPr>
              <a:t>1</a:t>
            </a:r>
            <a:endParaRPr lang="zh-CN" altLang="en-US" b="1" dirty="0">
              <a:solidFill>
                <a:srgbClr val="FFFF00"/>
              </a:solidFill>
            </a:endParaRPr>
          </a:p>
        </p:txBody>
      </p:sp>
      <p:sp>
        <p:nvSpPr>
          <p:cNvPr id="10" name="椭圆 9">
            <a:extLst>
              <a:ext uri="{FF2B5EF4-FFF2-40B4-BE49-F238E27FC236}">
                <a16:creationId xmlns:a16="http://schemas.microsoft.com/office/drawing/2014/main" id="{400B8DE0-5CF1-44FA-BC1B-F88BBF2576FF}"/>
              </a:ext>
            </a:extLst>
          </p:cNvPr>
          <p:cNvSpPr/>
          <p:nvPr/>
        </p:nvSpPr>
        <p:spPr>
          <a:xfrm>
            <a:off x="4700587" y="5650706"/>
            <a:ext cx="431800" cy="360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rgbClr val="FFFF00"/>
                </a:solidFill>
              </a:rPr>
              <a:t>2</a:t>
            </a:r>
            <a:endParaRPr lang="zh-CN" altLang="en-US" b="1" dirty="0">
              <a:solidFill>
                <a:srgbClr val="FFFF00"/>
              </a:solidFill>
            </a:endParaRPr>
          </a:p>
        </p:txBody>
      </p:sp>
      <p:sp>
        <p:nvSpPr>
          <p:cNvPr id="11" name="椭圆 10">
            <a:extLst>
              <a:ext uri="{FF2B5EF4-FFF2-40B4-BE49-F238E27FC236}">
                <a16:creationId xmlns:a16="http://schemas.microsoft.com/office/drawing/2014/main" id="{E8CB05E3-2D09-4DF9-AD10-9CC9874E34BB}"/>
              </a:ext>
            </a:extLst>
          </p:cNvPr>
          <p:cNvSpPr/>
          <p:nvPr/>
        </p:nvSpPr>
        <p:spPr>
          <a:xfrm>
            <a:off x="361950" y="1824831"/>
            <a:ext cx="431800" cy="360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rgbClr val="FFFF00"/>
                </a:solidFill>
              </a:rPr>
              <a:t>3</a:t>
            </a:r>
            <a:endParaRPr lang="zh-CN" altLang="en-US" b="1" dirty="0">
              <a:solidFill>
                <a:srgbClr val="FFFF00"/>
              </a:solidFill>
            </a:endParaRPr>
          </a:p>
        </p:txBody>
      </p:sp>
      <p:sp>
        <p:nvSpPr>
          <p:cNvPr id="12" name="椭圆 11">
            <a:extLst>
              <a:ext uri="{FF2B5EF4-FFF2-40B4-BE49-F238E27FC236}">
                <a16:creationId xmlns:a16="http://schemas.microsoft.com/office/drawing/2014/main" id="{2AD1AC61-BA01-4F5E-86A0-850D5601F32B}"/>
              </a:ext>
            </a:extLst>
          </p:cNvPr>
          <p:cNvSpPr/>
          <p:nvPr/>
        </p:nvSpPr>
        <p:spPr>
          <a:xfrm>
            <a:off x="866775" y="2580481"/>
            <a:ext cx="431800" cy="358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rgbClr val="FFFF00"/>
                </a:solidFill>
              </a:rPr>
              <a:t>4</a:t>
            </a:r>
            <a:endParaRPr lang="zh-CN" altLang="en-US" b="1" dirty="0">
              <a:solidFill>
                <a:srgbClr val="FFFF00"/>
              </a:solidFill>
            </a:endParaRPr>
          </a:p>
        </p:txBody>
      </p:sp>
      <p:sp>
        <p:nvSpPr>
          <p:cNvPr id="13" name="椭圆 12">
            <a:extLst>
              <a:ext uri="{FF2B5EF4-FFF2-40B4-BE49-F238E27FC236}">
                <a16:creationId xmlns:a16="http://schemas.microsoft.com/office/drawing/2014/main" id="{92D9EE29-47CC-4446-B607-20959B22B2A4}"/>
              </a:ext>
            </a:extLst>
          </p:cNvPr>
          <p:cNvSpPr/>
          <p:nvPr/>
        </p:nvSpPr>
        <p:spPr>
          <a:xfrm>
            <a:off x="4875212" y="4506118"/>
            <a:ext cx="423863" cy="3603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rgbClr val="FFFF00"/>
                </a:solidFill>
              </a:rPr>
              <a:t>5</a:t>
            </a:r>
            <a:endParaRPr lang="zh-CN" altLang="en-US" b="1" dirty="0">
              <a:solidFill>
                <a:srgbClr val="FFFF00"/>
              </a:solidFill>
            </a:endParaRPr>
          </a:p>
        </p:txBody>
      </p:sp>
      <p:sp>
        <p:nvSpPr>
          <p:cNvPr id="14" name="椭圆 13">
            <a:extLst>
              <a:ext uri="{FF2B5EF4-FFF2-40B4-BE49-F238E27FC236}">
                <a16:creationId xmlns:a16="http://schemas.microsoft.com/office/drawing/2014/main" id="{ECFBF772-7419-4AB2-B224-01DCFEED899F}"/>
              </a:ext>
            </a:extLst>
          </p:cNvPr>
          <p:cNvSpPr/>
          <p:nvPr/>
        </p:nvSpPr>
        <p:spPr>
          <a:xfrm>
            <a:off x="4659312" y="3412331"/>
            <a:ext cx="431800" cy="3603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solidFill>
                  <a:srgbClr val="FFFF00"/>
                </a:solidFill>
              </a:rPr>
              <a:t>6</a:t>
            </a:r>
            <a:endParaRPr lang="zh-CN" altLang="en-US" b="1" dirty="0">
              <a:solidFill>
                <a:srgbClr val="FFFF00"/>
              </a:solidFill>
            </a:endParaRPr>
          </a:p>
        </p:txBody>
      </p:sp>
      <p:sp>
        <p:nvSpPr>
          <p:cNvPr id="15" name="Text Box 4">
            <a:extLst>
              <a:ext uri="{FF2B5EF4-FFF2-40B4-BE49-F238E27FC236}">
                <a16:creationId xmlns:a16="http://schemas.microsoft.com/office/drawing/2014/main" id="{01197A40-54DF-49D3-9BF9-B7402D2D9130}"/>
              </a:ext>
            </a:extLst>
          </p:cNvPr>
          <p:cNvSpPr txBox="1">
            <a:spLocks noChangeArrowheads="1"/>
          </p:cNvSpPr>
          <p:nvPr/>
        </p:nvSpPr>
        <p:spPr bwMode="auto">
          <a:xfrm>
            <a:off x="6405335" y="1946273"/>
            <a:ext cx="5598432" cy="433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latin typeface="Verdana" panose="020B0604030504040204" pitchFamily="34" charset="0"/>
              </a:rPr>
              <a:t>1</a:t>
            </a:r>
            <a:r>
              <a:rPr lang="zh-CN" altLang="en-US" sz="2400" b="1" dirty="0">
                <a:latin typeface="Verdana" panose="020B0604030504040204" pitchFamily="34" charset="0"/>
              </a:rPr>
              <a:t>、圆锥面圆度公差</a:t>
            </a:r>
            <a:r>
              <a:rPr lang="en-US" altLang="zh-CN" sz="2400" b="1" dirty="0">
                <a:latin typeface="Verdana" panose="020B0604030504040204" pitchFamily="34" charset="0"/>
              </a:rPr>
              <a:t>0.006    </a:t>
            </a:r>
          </a:p>
          <a:p>
            <a:pPr eaLnBrk="1" hangingPunct="1">
              <a:spcBef>
                <a:spcPct val="50000"/>
              </a:spcBef>
              <a:buFontTx/>
              <a:buNone/>
            </a:pPr>
            <a:r>
              <a:rPr lang="en-US" altLang="zh-CN" sz="2400" b="1" dirty="0">
                <a:latin typeface="Verdana" panose="020B0604030504040204" pitchFamily="34" charset="0"/>
              </a:rPr>
              <a:t>2</a:t>
            </a:r>
            <a:r>
              <a:rPr lang="zh-CN" altLang="en-US" sz="2400" b="1" dirty="0">
                <a:latin typeface="Verdana" panose="020B0604030504040204" pitchFamily="34" charset="0"/>
              </a:rPr>
              <a:t>、圆锥面直线度公差</a:t>
            </a:r>
            <a:r>
              <a:rPr lang="en-US" altLang="zh-CN" sz="2400" b="1" dirty="0">
                <a:latin typeface="Verdana" panose="020B0604030504040204" pitchFamily="34" charset="0"/>
              </a:rPr>
              <a:t>0.002(+) </a:t>
            </a:r>
          </a:p>
          <a:p>
            <a:pPr eaLnBrk="1" hangingPunct="1">
              <a:spcBef>
                <a:spcPct val="50000"/>
              </a:spcBef>
              <a:buFontTx/>
              <a:buNone/>
            </a:pPr>
            <a:r>
              <a:rPr lang="en-US" altLang="zh-CN" sz="2400" b="1" dirty="0">
                <a:latin typeface="Verdana" panose="020B0604030504040204" pitchFamily="34" charset="0"/>
              </a:rPr>
              <a:t>3</a:t>
            </a:r>
            <a:r>
              <a:rPr lang="zh-CN" altLang="en-US" sz="2400" b="1" dirty="0">
                <a:latin typeface="Verdana" panose="020B0604030504040204" pitchFamily="34" charset="0"/>
              </a:rPr>
              <a:t>、圆锥面的斜向圆跳动公差</a:t>
            </a:r>
            <a:r>
              <a:rPr lang="en-US" altLang="zh-CN" sz="2400" b="1" dirty="0">
                <a:latin typeface="Verdana" panose="020B0604030504040204" pitchFamily="34" charset="0"/>
              </a:rPr>
              <a:t>0.012</a:t>
            </a:r>
            <a:r>
              <a:rPr lang="zh-CN" altLang="en-US" sz="2400" b="1" dirty="0">
                <a:latin typeface="Verdana" panose="020B0604030504040204" pitchFamily="34" charset="0"/>
              </a:rPr>
              <a:t>；</a:t>
            </a:r>
            <a:endParaRPr lang="en-US" altLang="zh-CN" sz="2400" b="1" dirty="0">
              <a:latin typeface="Verdana" panose="020B0604030504040204" pitchFamily="34" charset="0"/>
            </a:endParaRPr>
          </a:p>
          <a:p>
            <a:pPr eaLnBrk="1" hangingPunct="1">
              <a:spcBef>
                <a:spcPct val="50000"/>
              </a:spcBef>
              <a:buFontTx/>
              <a:buNone/>
            </a:pPr>
            <a:r>
              <a:rPr lang="en-US" altLang="zh-CN" sz="2400" b="1" dirty="0">
                <a:latin typeface="Verdana" panose="020B0604030504040204" pitchFamily="34" charset="0"/>
              </a:rPr>
              <a:t>4</a:t>
            </a:r>
            <a:r>
              <a:rPr lang="zh-CN" altLang="en-US" sz="2400" b="1" dirty="0">
                <a:latin typeface="Verdana" panose="020B0604030504040204" pitchFamily="34" charset="0"/>
              </a:rPr>
              <a:t>、左端面相对于孔轴线基准</a:t>
            </a:r>
            <a:r>
              <a:rPr lang="en-US" altLang="zh-CN" sz="2400" b="1" dirty="0">
                <a:latin typeface="Verdana" panose="020B0604030504040204" pitchFamily="34" charset="0"/>
              </a:rPr>
              <a:t>B</a:t>
            </a:r>
            <a:r>
              <a:rPr lang="zh-CN" altLang="en-US" sz="2400" b="1" dirty="0">
                <a:latin typeface="Verdana" panose="020B0604030504040204" pitchFamily="34" charset="0"/>
              </a:rPr>
              <a:t>的垂直度公差</a:t>
            </a:r>
            <a:r>
              <a:rPr lang="en-US" altLang="zh-CN" sz="2400" b="1" dirty="0">
                <a:latin typeface="Verdana" panose="020B0604030504040204" pitchFamily="34" charset="0"/>
              </a:rPr>
              <a:t>0.015</a:t>
            </a:r>
            <a:r>
              <a:rPr lang="zh-CN" altLang="en-US" sz="2400" b="1" dirty="0">
                <a:latin typeface="Verdana" panose="020B0604030504040204" pitchFamily="34" charset="0"/>
              </a:rPr>
              <a:t>；</a:t>
            </a:r>
          </a:p>
          <a:p>
            <a:pPr eaLnBrk="1" hangingPunct="1">
              <a:spcBef>
                <a:spcPct val="50000"/>
              </a:spcBef>
              <a:buFontTx/>
              <a:buNone/>
            </a:pPr>
            <a:r>
              <a:rPr lang="en-US" altLang="zh-CN" sz="2400" b="1" dirty="0">
                <a:latin typeface="Verdana" panose="020B0604030504040204" pitchFamily="34" charset="0"/>
              </a:rPr>
              <a:t>5</a:t>
            </a:r>
            <a:r>
              <a:rPr lang="zh-CN" altLang="en-US" sz="2400" b="1" dirty="0">
                <a:latin typeface="Verdana" panose="020B0604030504040204" pitchFamily="34" charset="0"/>
              </a:rPr>
              <a:t>、右端面相对于左端面基准的平行度公差</a:t>
            </a:r>
            <a:r>
              <a:rPr lang="en-US" altLang="zh-CN" sz="2400" b="1" dirty="0">
                <a:latin typeface="Verdana" panose="020B0604030504040204" pitchFamily="34" charset="0"/>
              </a:rPr>
              <a:t>0.005</a:t>
            </a:r>
            <a:r>
              <a:rPr lang="zh-CN" altLang="en-US" sz="2400" b="1" dirty="0">
                <a:latin typeface="Verdana" panose="020B0604030504040204" pitchFamily="34" charset="0"/>
              </a:rPr>
              <a:t>；</a:t>
            </a:r>
            <a:endParaRPr lang="en-US" altLang="zh-CN" sz="2400" b="1" dirty="0">
              <a:latin typeface="Verdana" panose="020B0604030504040204" pitchFamily="34" charset="0"/>
            </a:endParaRPr>
          </a:p>
          <a:p>
            <a:pPr eaLnBrk="1" hangingPunct="1">
              <a:spcBef>
                <a:spcPct val="50000"/>
              </a:spcBef>
              <a:buFontTx/>
              <a:buNone/>
            </a:pPr>
            <a:r>
              <a:rPr lang="en-US" altLang="zh-CN" sz="2400" b="1" dirty="0">
                <a:latin typeface="Verdana" panose="020B0604030504040204" pitchFamily="34" charset="0"/>
              </a:rPr>
              <a:t>6</a:t>
            </a:r>
            <a:r>
              <a:rPr lang="zh-CN" altLang="en-US" sz="2400" b="1" dirty="0">
                <a:latin typeface="Verdana" panose="020B0604030504040204" pitchFamily="34" charset="0"/>
              </a:rPr>
              <a:t>、内孔素线相对于孔轴线基准</a:t>
            </a:r>
            <a:r>
              <a:rPr lang="en-US" altLang="zh-CN" sz="2400" b="1" dirty="0">
                <a:latin typeface="Verdana" panose="020B0604030504040204" pitchFamily="34" charset="0"/>
              </a:rPr>
              <a:t>B</a:t>
            </a:r>
            <a:r>
              <a:rPr lang="zh-CN" altLang="en-US" sz="2400" b="1" dirty="0">
                <a:latin typeface="Verdana" panose="020B0604030504040204" pitchFamily="34" charset="0"/>
              </a:rPr>
              <a:t>的平行度公差</a:t>
            </a:r>
            <a:r>
              <a:rPr lang="en-US" altLang="zh-CN" sz="2400" b="1" dirty="0">
                <a:latin typeface="Verdana" panose="020B0604030504040204" pitchFamily="34" charset="0"/>
              </a:rPr>
              <a:t>0.01</a:t>
            </a:r>
            <a:r>
              <a:rPr lang="zh-CN" altLang="en-US" sz="2400" b="1" dirty="0">
                <a:latin typeface="Verdana" panose="020B0604030504040204" pitchFamily="34" charset="0"/>
              </a:rPr>
              <a:t>；</a:t>
            </a:r>
          </a:p>
        </p:txBody>
      </p:sp>
    </p:spTree>
    <p:extLst>
      <p:ext uri="{BB962C8B-B14F-4D97-AF65-F5344CB8AC3E}">
        <p14:creationId xmlns:p14="http://schemas.microsoft.com/office/powerpoint/2010/main" val="241886810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64CADED-9707-401A-804B-C1D6D5144188}"/>
              </a:ext>
            </a:extLst>
          </p:cNvPr>
          <p:cNvSpPr txBox="1">
            <a:spLocks/>
          </p:cNvSpPr>
          <p:nvPr/>
        </p:nvSpPr>
        <p:spPr>
          <a:xfrm>
            <a:off x="737002" y="122238"/>
            <a:ext cx="8642350" cy="582612"/>
          </a:xfrm>
          <a:prstGeom prst="rect">
            <a:avLst/>
          </a:prstGeom>
          <a:noFill/>
          <a:ln w="9525">
            <a:noFill/>
          </a:ln>
        </p:spPr>
        <p:txBody>
          <a:bodyPr vert="horz" lIns="91440" tIns="45720" rIns="91440" bIns="45720" rtlCol="0" anchor="ctr">
            <a:normAutofit/>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a:spcBef>
                <a:spcPct val="20000"/>
              </a:spcBef>
            </a:pPr>
            <a:r>
              <a:rPr lang="zh-CN" altLang="en-US" sz="3200" b="1" dirty="0">
                <a:latin typeface="微软雅黑" panose="020B0503020204020204" pitchFamily="34" charset="-122"/>
                <a:ea typeface="微软雅黑" panose="020B0503020204020204" pitchFamily="34" charset="-122"/>
                <a:cs typeface="+mn-cs"/>
              </a:rPr>
              <a:t>习题</a:t>
            </a:r>
            <a:r>
              <a:rPr lang="en-US" altLang="zh-CN" sz="3200" b="1" dirty="0">
                <a:latin typeface="微软雅黑" panose="020B0503020204020204" pitchFamily="34" charset="-122"/>
                <a:ea typeface="微软雅黑" panose="020B0503020204020204" pitchFamily="34" charset="-122"/>
                <a:cs typeface="+mn-cs"/>
              </a:rPr>
              <a:t>2</a:t>
            </a:r>
          </a:p>
        </p:txBody>
      </p:sp>
      <p:sp>
        <p:nvSpPr>
          <p:cNvPr id="16" name="标题 1">
            <a:extLst>
              <a:ext uri="{FF2B5EF4-FFF2-40B4-BE49-F238E27FC236}">
                <a16:creationId xmlns:a16="http://schemas.microsoft.com/office/drawing/2014/main" id="{45DE30FF-605F-45F7-9464-A3D525ACB46C}"/>
              </a:ext>
            </a:extLst>
          </p:cNvPr>
          <p:cNvSpPr txBox="1">
            <a:spLocks/>
          </p:cNvSpPr>
          <p:nvPr/>
        </p:nvSpPr>
        <p:spPr>
          <a:xfrm>
            <a:off x="0" y="1006474"/>
            <a:ext cx="11908971" cy="582612"/>
          </a:xfrm>
          <a:prstGeom prst="rect">
            <a:avLst/>
          </a:prstGeom>
        </p:spPr>
        <p:txBody>
          <a:bodyPr/>
          <a:lstStyle>
            <a:lvl1pPr algn="ctr" defTabSz="1219200" rtl="0" eaLnBrk="1" latinLnBrk="0" hangingPunct="1">
              <a:spcBef>
                <a:spcPct val="0"/>
              </a:spcBef>
              <a:buNone/>
              <a:defRPr sz="5865" kern="1200">
                <a:solidFill>
                  <a:schemeClr val="tx1"/>
                </a:solidFill>
                <a:latin typeface="+mj-lt"/>
                <a:ea typeface="+mj-ea"/>
                <a:cs typeface="+mj-cs"/>
              </a:defRPr>
            </a:lvl1pPr>
          </a:lstStyle>
          <a:p>
            <a:r>
              <a:rPr lang="en-US" altLang="zh-CN" sz="2400" b="1" dirty="0"/>
              <a:t>2</a:t>
            </a:r>
            <a:r>
              <a:rPr lang="zh-CN" altLang="en-US" sz="2400" b="1" dirty="0"/>
              <a:t>、</a:t>
            </a:r>
            <a:r>
              <a:rPr lang="en-US" altLang="zh-CN" sz="2400" b="1" dirty="0"/>
              <a:t> </a:t>
            </a:r>
            <a:r>
              <a:rPr lang="zh-CN" altLang="en-US" sz="2400" b="1" dirty="0"/>
              <a:t>三零件标注的几何公差不同，它们所能控制的几何误差区别何在？请加以分析。</a:t>
            </a:r>
          </a:p>
        </p:txBody>
      </p:sp>
      <p:pic>
        <p:nvPicPr>
          <p:cNvPr id="17" name="图片 3" descr="IMG_4246.JPG">
            <a:extLst>
              <a:ext uri="{FF2B5EF4-FFF2-40B4-BE49-F238E27FC236}">
                <a16:creationId xmlns:a16="http://schemas.microsoft.com/office/drawing/2014/main" id="{A8A8BF34-4AD8-4FD1-B459-504ADFFE82A8}"/>
              </a:ext>
            </a:extLst>
          </p:cNvPr>
          <p:cNvPicPr>
            <a:picLocks noChangeAspect="1"/>
          </p:cNvPicPr>
          <p:nvPr/>
        </p:nvPicPr>
        <p:blipFill>
          <a:blip r:embed="rId2">
            <a:extLst>
              <a:ext uri="{28A0092B-C50C-407E-A947-70E740481C1C}">
                <a14:useLocalDpi xmlns:a14="http://schemas.microsoft.com/office/drawing/2010/main" val="0"/>
              </a:ext>
            </a:extLst>
          </a:blip>
          <a:srcRect t="3125" r="8594" b="61458"/>
          <a:stretch>
            <a:fillRect/>
          </a:stretch>
        </p:blipFill>
        <p:spPr bwMode="auto">
          <a:xfrm>
            <a:off x="1434254" y="1589086"/>
            <a:ext cx="8358187"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 Box 3">
            <a:extLst>
              <a:ext uri="{FF2B5EF4-FFF2-40B4-BE49-F238E27FC236}">
                <a16:creationId xmlns:a16="http://schemas.microsoft.com/office/drawing/2014/main" id="{9CE08A15-A6BD-4AB4-AEA4-435BDE23F03D}"/>
              </a:ext>
            </a:extLst>
          </p:cNvPr>
          <p:cNvSpPr txBox="1">
            <a:spLocks noChangeArrowheads="1"/>
          </p:cNvSpPr>
          <p:nvPr/>
        </p:nvSpPr>
        <p:spPr bwMode="auto">
          <a:xfrm>
            <a:off x="473869" y="4519838"/>
            <a:ext cx="1124426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000" b="1" dirty="0">
                <a:latin typeface="Verdana" panose="020B0604030504040204" pitchFamily="34" charset="0"/>
              </a:rPr>
              <a:t>a</a:t>
            </a:r>
            <a:r>
              <a:rPr lang="zh-CN" altLang="en-US" sz="2000" b="1" dirty="0">
                <a:latin typeface="Verdana" panose="020B0604030504040204" pitchFamily="34" charset="0"/>
              </a:rPr>
              <a:t>：端面相对于基准轴线</a:t>
            </a:r>
            <a:r>
              <a:rPr lang="en-US" altLang="zh-CN" sz="2000" b="1" dirty="0">
                <a:latin typeface="Verdana" panose="020B0604030504040204" pitchFamily="34" charset="0"/>
              </a:rPr>
              <a:t>A</a:t>
            </a:r>
            <a:r>
              <a:rPr lang="zh-CN" altLang="en-US" sz="2000" b="1" dirty="0">
                <a:latin typeface="Verdana" panose="020B0604030504040204" pitchFamily="34" charset="0"/>
              </a:rPr>
              <a:t>的垂直度公差</a:t>
            </a:r>
            <a:r>
              <a:rPr lang="en-US" altLang="zh-CN" sz="2000" b="1" dirty="0">
                <a:latin typeface="Verdana" panose="020B0604030504040204" pitchFamily="34" charset="0"/>
              </a:rPr>
              <a:t>0.05</a:t>
            </a:r>
            <a:r>
              <a:rPr lang="zh-CN" altLang="en-US" sz="2000" b="1" dirty="0">
                <a:latin typeface="Verdana" panose="020B0604030504040204" pitchFamily="34" charset="0"/>
              </a:rPr>
              <a:t>；公差带定义是与基准轴线</a:t>
            </a:r>
            <a:r>
              <a:rPr lang="en-US" altLang="zh-CN" sz="2000" b="1" dirty="0">
                <a:latin typeface="Verdana" panose="020B0604030504040204" pitchFamily="34" charset="0"/>
              </a:rPr>
              <a:t>A</a:t>
            </a:r>
            <a:r>
              <a:rPr lang="zh-CN" altLang="en-US" sz="2000" b="1" dirty="0">
                <a:latin typeface="Verdana" panose="020B0604030504040204" pitchFamily="34" charset="0"/>
              </a:rPr>
              <a:t>垂直距离为</a:t>
            </a:r>
            <a:r>
              <a:rPr lang="en-US" altLang="zh-CN" sz="2000" b="1" dirty="0">
                <a:latin typeface="Verdana" panose="020B0604030504040204" pitchFamily="34" charset="0"/>
              </a:rPr>
              <a:t>0.05</a:t>
            </a:r>
            <a:r>
              <a:rPr lang="zh-CN" altLang="en-US" sz="2000" b="1" dirty="0">
                <a:latin typeface="Verdana" panose="020B0604030504040204" pitchFamily="34" charset="0"/>
              </a:rPr>
              <a:t>的两个平行平面之间的区域；</a:t>
            </a:r>
          </a:p>
          <a:p>
            <a:pPr eaLnBrk="1" hangingPunct="1">
              <a:spcBef>
                <a:spcPct val="50000"/>
              </a:spcBef>
              <a:buFontTx/>
              <a:buNone/>
            </a:pPr>
            <a:r>
              <a:rPr lang="en-US" altLang="zh-CN" sz="2000" b="1" dirty="0">
                <a:latin typeface="Verdana" panose="020B0604030504040204" pitchFamily="34" charset="0"/>
              </a:rPr>
              <a:t>b</a:t>
            </a:r>
            <a:r>
              <a:rPr lang="zh-CN" altLang="en-US" sz="2000" b="1" dirty="0">
                <a:latin typeface="Verdana" panose="020B0604030504040204" pitchFamily="34" charset="0"/>
              </a:rPr>
              <a:t>：端面相对于基准轴线</a:t>
            </a:r>
            <a:r>
              <a:rPr lang="en-US" altLang="zh-CN" sz="2000" b="1" dirty="0">
                <a:latin typeface="Verdana" panose="020B0604030504040204" pitchFamily="34" charset="0"/>
              </a:rPr>
              <a:t>A</a:t>
            </a:r>
            <a:r>
              <a:rPr lang="zh-CN" altLang="en-US" sz="2000" b="1" dirty="0">
                <a:latin typeface="Verdana" panose="020B0604030504040204" pitchFamily="34" charset="0"/>
              </a:rPr>
              <a:t>的端面圆跳动公差</a:t>
            </a:r>
            <a:r>
              <a:rPr lang="en-US" altLang="zh-CN" sz="2000" b="1" dirty="0">
                <a:latin typeface="Verdana" panose="020B0604030504040204" pitchFamily="34" charset="0"/>
              </a:rPr>
              <a:t>0.05</a:t>
            </a:r>
            <a:r>
              <a:rPr lang="zh-CN" altLang="en-US" sz="2000" b="1" dirty="0">
                <a:latin typeface="Verdana" panose="020B0604030504040204" pitchFamily="34" charset="0"/>
              </a:rPr>
              <a:t>；公差带定义是与基准轴线</a:t>
            </a:r>
            <a:r>
              <a:rPr lang="en-US" altLang="zh-CN" sz="2000" b="1" dirty="0">
                <a:latin typeface="Verdana" panose="020B0604030504040204" pitchFamily="34" charset="0"/>
              </a:rPr>
              <a:t>A</a:t>
            </a:r>
            <a:r>
              <a:rPr lang="zh-CN" altLang="en-US" sz="2000" b="1" dirty="0">
                <a:latin typeface="Verdana" panose="020B0604030504040204" pitchFamily="34" charset="0"/>
              </a:rPr>
              <a:t>同轴的任一直径位置的测量圆柱面上距离为</a:t>
            </a:r>
            <a:r>
              <a:rPr lang="en-US" altLang="zh-CN" sz="2000" b="1" dirty="0">
                <a:latin typeface="Verdana" panose="020B0604030504040204" pitchFamily="34" charset="0"/>
              </a:rPr>
              <a:t>0.05</a:t>
            </a:r>
            <a:r>
              <a:rPr lang="zh-CN" altLang="en-US" sz="2000" b="1" dirty="0">
                <a:latin typeface="Verdana" panose="020B0604030504040204" pitchFamily="34" charset="0"/>
              </a:rPr>
              <a:t>的两圆之间的区域；</a:t>
            </a:r>
          </a:p>
          <a:p>
            <a:pPr eaLnBrk="1" hangingPunct="1">
              <a:spcBef>
                <a:spcPct val="50000"/>
              </a:spcBef>
              <a:buFontTx/>
              <a:buNone/>
            </a:pPr>
            <a:r>
              <a:rPr lang="en-US" altLang="zh-CN" sz="2000" b="1" dirty="0">
                <a:latin typeface="Verdana" panose="020B0604030504040204" pitchFamily="34" charset="0"/>
              </a:rPr>
              <a:t>c</a:t>
            </a:r>
            <a:r>
              <a:rPr lang="zh-CN" altLang="en-US" sz="2000" b="1" dirty="0">
                <a:latin typeface="Verdana" panose="020B0604030504040204" pitchFamily="34" charset="0"/>
              </a:rPr>
              <a:t>：端面相对于基准轴线</a:t>
            </a:r>
            <a:r>
              <a:rPr lang="en-US" altLang="zh-CN" sz="2000" b="1" dirty="0">
                <a:latin typeface="Verdana" panose="020B0604030504040204" pitchFamily="34" charset="0"/>
              </a:rPr>
              <a:t>A</a:t>
            </a:r>
            <a:r>
              <a:rPr lang="zh-CN" altLang="en-US" sz="2000" b="1" dirty="0">
                <a:latin typeface="Verdana" panose="020B0604030504040204" pitchFamily="34" charset="0"/>
              </a:rPr>
              <a:t>的端面全跳动公差</a:t>
            </a:r>
            <a:r>
              <a:rPr lang="en-US" altLang="zh-CN" sz="2000" b="1" dirty="0">
                <a:latin typeface="Verdana" panose="020B0604030504040204" pitchFamily="34" charset="0"/>
              </a:rPr>
              <a:t>0.05</a:t>
            </a:r>
            <a:r>
              <a:rPr lang="zh-CN" altLang="en-US" sz="2000" b="1" dirty="0">
                <a:latin typeface="Verdana" panose="020B0604030504040204" pitchFamily="34" charset="0"/>
              </a:rPr>
              <a:t>；公差带定义是与基准轴线</a:t>
            </a:r>
            <a:r>
              <a:rPr lang="en-US" altLang="zh-CN" sz="2000" b="1" dirty="0">
                <a:latin typeface="Verdana" panose="020B0604030504040204" pitchFamily="34" charset="0"/>
              </a:rPr>
              <a:t>A</a:t>
            </a:r>
            <a:r>
              <a:rPr lang="zh-CN" altLang="en-US" sz="2000" b="1" dirty="0">
                <a:latin typeface="Verdana" panose="020B0604030504040204" pitchFamily="34" charset="0"/>
              </a:rPr>
              <a:t>垂直距离为</a:t>
            </a:r>
            <a:r>
              <a:rPr lang="en-US" altLang="zh-CN" sz="2000" b="1" dirty="0">
                <a:latin typeface="Verdana" panose="020B0604030504040204" pitchFamily="34" charset="0"/>
              </a:rPr>
              <a:t>0.05</a:t>
            </a:r>
            <a:r>
              <a:rPr lang="zh-CN" altLang="en-US" sz="2000" b="1" dirty="0">
                <a:latin typeface="Verdana" panose="020B0604030504040204" pitchFamily="34" charset="0"/>
              </a:rPr>
              <a:t>的两个平行平面之间的区域；</a:t>
            </a:r>
          </a:p>
        </p:txBody>
      </p:sp>
    </p:spTree>
    <p:extLst>
      <p:ext uri="{BB962C8B-B14F-4D97-AF65-F5344CB8AC3E}">
        <p14:creationId xmlns:p14="http://schemas.microsoft.com/office/powerpoint/2010/main" val="206994952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theme/theme1.xml><?xml version="1.0" encoding="utf-8"?>
<a:theme xmlns:a="http://schemas.openxmlformats.org/drawingml/2006/main" name="第一PPT，www.1ppt.com">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0E4E3AAD-C334-4D95-B6AA-136EF1DE329C}">
  <we:reference id="wa200001313" version="1.0.0.0" store="zh-CN" storeType="OMEX"/>
  <we:alternateReferences>
    <we:reference id="wa200001313" version="1.0.0.0" store="WA200001313"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9323</TotalTime>
  <Words>7867</Words>
  <Application>Microsoft Office PowerPoint</Application>
  <PresentationFormat>宽屏</PresentationFormat>
  <Paragraphs>529</Paragraphs>
  <Slides>105</Slides>
  <Notes>19</Notes>
  <HiddenSlides>1</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7</vt:i4>
      </vt:variant>
      <vt:variant>
        <vt:lpstr>幻灯片标题</vt:lpstr>
      </vt:variant>
      <vt:variant>
        <vt:i4>105</vt:i4>
      </vt:variant>
    </vt:vector>
  </HeadingPairs>
  <TitlesOfParts>
    <vt:vector size="123" baseType="lpstr">
      <vt:lpstr>华文中宋</vt:lpstr>
      <vt:lpstr>楷体_GB2312</vt:lpstr>
      <vt:lpstr>隶书</vt:lpstr>
      <vt:lpstr>宋体</vt:lpstr>
      <vt:lpstr>微软雅黑</vt:lpstr>
      <vt:lpstr>Arial</vt:lpstr>
      <vt:lpstr>Calibri</vt:lpstr>
      <vt:lpstr>Times New Roman</vt:lpstr>
      <vt:lpstr>Verdana</vt:lpstr>
      <vt:lpstr>Wingdings</vt:lpstr>
      <vt:lpstr>第一PPT，www.1ppt.com</vt:lpstr>
      <vt:lpstr>文档</vt:lpstr>
      <vt:lpstr>Microsoft Word Picture</vt:lpstr>
      <vt:lpstr>Equation</vt:lpstr>
      <vt:lpstr>Picture</vt:lpstr>
      <vt:lpstr>公式</vt:lpstr>
      <vt:lpstr>AutoCAD.Drawing.14</vt:lpstr>
      <vt:lpstr>BMP 图像</vt:lpstr>
      <vt:lpstr>PowerPoint 演示文稿</vt:lpstr>
      <vt:lpstr> 四、几何公差与几何误差检测</vt:lpstr>
      <vt:lpstr>表3–1  形位公差项目及其他有关符号及代号（摘自GB/T1182––1996）</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四、定向公差及其公差带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五、定位公差及其公差带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六、跳动公差及其公差带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内容提要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两种零件标注了不同的几何公差，它们的要求有何不同？画出它们的几何公差带。</vt:lpstr>
      <vt:lpstr>PowerPoint 演示文稿</vt:lpstr>
      <vt:lpstr>PowerPoint 演示文稿</vt:lpstr>
      <vt:lpstr>5、 指出几何公差的标注错误并改正</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sdcaoyl</dc:creator>
  <cp:lastModifiedBy>世锡 杨</cp:lastModifiedBy>
  <cp:revision>329</cp:revision>
  <dcterms:created xsi:type="dcterms:W3CDTF">2019-06-19T02:08:00Z</dcterms:created>
  <dcterms:modified xsi:type="dcterms:W3CDTF">2021-04-18T19:02:04Z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2052-11.1.0.9209</vt:lpwstr>
  </property>
</Properties>
</file>